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8288000" cy="10287000"/>
  <p:notesSz cx="6858000" cy="9144000"/>
  <p:embeddedFontLst>
    <p:embeddedFont>
      <p:font typeface="Canva Sans Bold" panose="020B0803030501040103"/>
      <p:bold r:id="rId42"/>
    </p:embeddedFont>
    <p:embeddedFont>
      <p:font typeface="Bitter" panose="02000000000000000000"/>
      <p:regular r:id="rId43"/>
    </p:embeddedFont>
    <p:embeddedFont>
      <p:font typeface="Bitter Bold" panose="02000000000000000000"/>
      <p:bold r:id="rId44"/>
    </p:embeddedFont>
    <p:embeddedFont>
      <p:font typeface="Lilita One" panose="02000000000000000000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  <p:embeddedFont>
      <p:font typeface="Canva Sans" panose="020B0503030501040103"/>
      <p:regular r:id="rId50"/>
    </p:embeddedFont>
    <p:embeddedFont>
      <p:font typeface="Open Sans"/>
      <p:regular r:id="rId51"/>
    </p:embeddedFont>
    <p:embeddedFont>
      <p:font typeface="Canva Sans Medium" panose="020B0603030501040103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9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font" Target="fonts/font11.fntdata"/><Relationship Id="rId51" Type="http://schemas.openxmlformats.org/officeDocument/2006/relationships/font" Target="fonts/font10.fntdata"/><Relationship Id="rId50" Type="http://schemas.openxmlformats.org/officeDocument/2006/relationships/font" Target="fonts/font9.fntdata"/><Relationship Id="rId5" Type="http://schemas.openxmlformats.org/officeDocument/2006/relationships/slide" Target="slides/slide3.xml"/><Relationship Id="rId49" Type="http://schemas.openxmlformats.org/officeDocument/2006/relationships/font" Target="fonts/font8.fntdata"/><Relationship Id="rId48" Type="http://schemas.openxmlformats.org/officeDocument/2006/relationships/font" Target="fonts/font7.fntdata"/><Relationship Id="rId47" Type="http://schemas.openxmlformats.org/officeDocument/2006/relationships/font" Target="fonts/font6.fntdata"/><Relationship Id="rId46" Type="http://schemas.openxmlformats.org/officeDocument/2006/relationships/font" Target="fonts/font5.fntdata"/><Relationship Id="rId45" Type="http://schemas.openxmlformats.org/officeDocument/2006/relationships/font" Target="fonts/font4.fntdata"/><Relationship Id="rId44" Type="http://schemas.openxmlformats.org/officeDocument/2006/relationships/font" Target="fonts/font3.fntdata"/><Relationship Id="rId43" Type="http://schemas.openxmlformats.org/officeDocument/2006/relationships/font" Target="fonts/font2.fntdata"/><Relationship Id="rId42" Type="http://schemas.openxmlformats.org/officeDocument/2006/relationships/font" Target="fonts/font1.fntdata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jpeg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jpeg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.sv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oleObject" Target="../embeddings/oleObject3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75825" y="3527745"/>
            <a:ext cx="6626605" cy="10293616"/>
          </a:xfrm>
          <a:custGeom>
            <a:avLst/>
            <a:gdLst/>
            <a:ahLst/>
            <a:cxnLst/>
            <a:rect l="l" t="t" r="r" b="b"/>
            <a:pathLst>
              <a:path w="6626605" h="10293616">
                <a:moveTo>
                  <a:pt x="0" y="0"/>
                </a:moveTo>
                <a:lnTo>
                  <a:pt x="6626606" y="0"/>
                </a:lnTo>
                <a:lnTo>
                  <a:pt x="6626606" y="10293616"/>
                </a:lnTo>
                <a:lnTo>
                  <a:pt x="0" y="102936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1520531" y="3850982"/>
            <a:ext cx="5937193" cy="6521818"/>
            <a:chOff x="0" y="0"/>
            <a:chExt cx="5803900" cy="6375400"/>
          </a:xfrm>
        </p:grpSpPr>
        <p:sp>
          <p:nvSpPr>
            <p:cNvPr id="4" name="Freeform 4"/>
            <p:cNvSpPr/>
            <p:nvPr/>
          </p:nvSpPr>
          <p:spPr>
            <a:xfrm>
              <a:off x="12700" y="12700"/>
              <a:ext cx="5778500" cy="6350000"/>
            </a:xfrm>
            <a:custGeom>
              <a:avLst/>
              <a:gdLst/>
              <a:ahLst/>
              <a:cxnLst/>
              <a:rect l="l" t="t" r="r" b="b"/>
              <a:pathLst>
                <a:path w="5778500" h="63500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3"/>
              <a:stretch>
                <a:fillRect l="-68730" t="-9148" r="-20441" b="-6189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803900" cy="6375400"/>
            </a:xfrm>
            <a:custGeom>
              <a:avLst/>
              <a:gdLst/>
              <a:ahLst/>
              <a:cxnLst/>
              <a:rect l="l" t="t" r="r" b="b"/>
              <a:pathLst>
                <a:path w="5803900" h="6375400">
                  <a:moveTo>
                    <a:pt x="5803900" y="6375400"/>
                  </a:moveTo>
                  <a:lnTo>
                    <a:pt x="0" y="6375400"/>
                  </a:lnTo>
                  <a:lnTo>
                    <a:pt x="0" y="2929890"/>
                  </a:lnTo>
                  <a:cubicBezTo>
                    <a:pt x="0" y="2495550"/>
                    <a:pt x="74930" y="2089150"/>
                    <a:pt x="223520" y="1720850"/>
                  </a:cubicBezTo>
                  <a:cubicBezTo>
                    <a:pt x="365760" y="1367790"/>
                    <a:pt x="571500" y="1056640"/>
                    <a:pt x="836930" y="797560"/>
                  </a:cubicBezTo>
                  <a:cubicBezTo>
                    <a:pt x="1361440" y="283210"/>
                    <a:pt x="2095500" y="0"/>
                    <a:pt x="2901950" y="0"/>
                  </a:cubicBezTo>
                  <a:cubicBezTo>
                    <a:pt x="3708400" y="0"/>
                    <a:pt x="4441190" y="283210"/>
                    <a:pt x="4966970" y="797560"/>
                  </a:cubicBezTo>
                  <a:cubicBezTo>
                    <a:pt x="5232400" y="1056640"/>
                    <a:pt x="5438140" y="1367790"/>
                    <a:pt x="5580380" y="1722120"/>
                  </a:cubicBezTo>
                  <a:cubicBezTo>
                    <a:pt x="5728970" y="2090420"/>
                    <a:pt x="5803900" y="2496820"/>
                    <a:pt x="5803900" y="2931160"/>
                  </a:cubicBezTo>
                  <a:lnTo>
                    <a:pt x="5803900" y="6375400"/>
                  </a:lnTo>
                  <a:close/>
                  <a:moveTo>
                    <a:pt x="25400" y="6350000"/>
                  </a:moveTo>
                  <a:lnTo>
                    <a:pt x="5778500" y="6350000"/>
                  </a:lnTo>
                  <a:lnTo>
                    <a:pt x="5778500" y="2929890"/>
                  </a:lnTo>
                  <a:cubicBezTo>
                    <a:pt x="5778500" y="2499360"/>
                    <a:pt x="5703570" y="2095500"/>
                    <a:pt x="5557520" y="1731010"/>
                  </a:cubicBezTo>
                  <a:cubicBezTo>
                    <a:pt x="5416550" y="1380490"/>
                    <a:pt x="5212080" y="1073150"/>
                    <a:pt x="4949190" y="815340"/>
                  </a:cubicBezTo>
                  <a:cubicBezTo>
                    <a:pt x="4428490" y="306070"/>
                    <a:pt x="3700780" y="25400"/>
                    <a:pt x="2901950" y="25400"/>
                  </a:cubicBezTo>
                  <a:cubicBezTo>
                    <a:pt x="2103120" y="25400"/>
                    <a:pt x="1375410" y="306070"/>
                    <a:pt x="854710" y="815340"/>
                  </a:cubicBezTo>
                  <a:cubicBezTo>
                    <a:pt x="591820" y="1071880"/>
                    <a:pt x="387350" y="1380490"/>
                    <a:pt x="246380" y="1731010"/>
                  </a:cubicBezTo>
                  <a:cubicBezTo>
                    <a:pt x="100330" y="2095500"/>
                    <a:pt x="25400" y="2499360"/>
                    <a:pt x="25400" y="2929890"/>
                  </a:cubicBezTo>
                  <a:lnTo>
                    <a:pt x="25400" y="6350000"/>
                  </a:lnTo>
                  <a:close/>
                </a:path>
              </a:pathLst>
            </a:custGeom>
            <a:solidFill>
              <a:srgbClr val="7D9B7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14289" y="686292"/>
            <a:ext cx="16843435" cy="381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030"/>
              </a:lnSpc>
            </a:pPr>
            <a:r>
              <a:rPr lang="en-US" sz="8800" b="1">
                <a:solidFill>
                  <a:srgbClr val="272727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PDE Analysis of</a:t>
            </a:r>
            <a:endParaRPr lang="en-US" sz="8800" b="1">
              <a:solidFill>
                <a:srgbClr val="272727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10030"/>
              </a:lnSpc>
            </a:pPr>
            <a:r>
              <a:rPr lang="en-US" sz="8800" b="1">
                <a:solidFill>
                  <a:srgbClr val="272727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Pattern Formation in</a:t>
            </a:r>
            <a:endParaRPr lang="en-US" sz="8800" b="1">
              <a:solidFill>
                <a:srgbClr val="272727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just">
              <a:lnSpc>
                <a:spcPts val="10030"/>
              </a:lnSpc>
            </a:pPr>
            <a:r>
              <a:rPr lang="en-US" sz="8800" b="1">
                <a:solidFill>
                  <a:srgbClr val="272727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Biological Systems</a:t>
            </a:r>
            <a:endParaRPr lang="en-US" sz="8800" b="1">
              <a:solidFill>
                <a:srgbClr val="272727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086374" y="4042286"/>
            <a:ext cx="4648255" cy="7220492"/>
          </a:xfrm>
          <a:custGeom>
            <a:avLst/>
            <a:gdLst/>
            <a:ahLst/>
            <a:cxnLst/>
            <a:rect l="l" t="t" r="r" b="b"/>
            <a:pathLst>
              <a:path w="4648255" h="7220492">
                <a:moveTo>
                  <a:pt x="0" y="0"/>
                </a:moveTo>
                <a:lnTo>
                  <a:pt x="4648255" y="0"/>
                </a:lnTo>
                <a:lnTo>
                  <a:pt x="4648255" y="7220492"/>
                </a:lnTo>
                <a:lnTo>
                  <a:pt x="0" y="7220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7205" y="7064345"/>
            <a:ext cx="6446593" cy="126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0"/>
              </a:lnSpc>
            </a:pPr>
            <a:r>
              <a:rPr lang="en-US" sz="3475" spc="222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Under The supervision of:</a:t>
            </a:r>
            <a:endParaRPr lang="en-US" sz="3475" spc="222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3230"/>
              </a:lnSpc>
            </a:pPr>
          </a:p>
          <a:p>
            <a:pPr algn="l">
              <a:lnSpc>
                <a:spcPts val="3230"/>
              </a:lnSpc>
            </a:pPr>
            <a:r>
              <a:rPr lang="en-US" sz="3475" spc="222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Dr. Muhammed Rushdy</a:t>
            </a:r>
            <a:endParaRPr lang="en-US" sz="3475" spc="222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0754369" y="-9715275"/>
            <a:ext cx="7048062" cy="10948296"/>
          </a:xfrm>
          <a:custGeom>
            <a:avLst/>
            <a:gdLst/>
            <a:ahLst/>
            <a:cxnLst/>
            <a:rect l="l" t="t" r="r" b="b"/>
            <a:pathLst>
              <a:path w="7048062" h="10948296">
                <a:moveTo>
                  <a:pt x="0" y="0"/>
                </a:moveTo>
                <a:lnTo>
                  <a:pt x="7048062" y="0"/>
                </a:lnTo>
                <a:lnTo>
                  <a:pt x="7048062" y="10948296"/>
                </a:lnTo>
                <a:lnTo>
                  <a:pt x="0" y="1094829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16655" y="467746"/>
            <a:ext cx="16854689" cy="9351508"/>
            <a:chOff x="0" y="0"/>
            <a:chExt cx="4439095" cy="24629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9095" cy="2462949"/>
            </a:xfrm>
            <a:custGeom>
              <a:avLst/>
              <a:gdLst/>
              <a:ahLst/>
              <a:cxnLst/>
              <a:rect l="l" t="t" r="r" b="b"/>
              <a:pathLst>
                <a:path w="4439095" h="2462949">
                  <a:moveTo>
                    <a:pt x="23426" y="0"/>
                  </a:moveTo>
                  <a:lnTo>
                    <a:pt x="4415669" y="0"/>
                  </a:lnTo>
                  <a:cubicBezTo>
                    <a:pt x="4421882" y="0"/>
                    <a:pt x="4427841" y="2468"/>
                    <a:pt x="4432234" y="6861"/>
                  </a:cubicBezTo>
                  <a:cubicBezTo>
                    <a:pt x="4436627" y="11255"/>
                    <a:pt x="4439095" y="17213"/>
                    <a:pt x="4439095" y="23426"/>
                  </a:cubicBezTo>
                  <a:lnTo>
                    <a:pt x="4439095" y="2439523"/>
                  </a:lnTo>
                  <a:cubicBezTo>
                    <a:pt x="4439095" y="2445735"/>
                    <a:pt x="4436627" y="2451694"/>
                    <a:pt x="4432234" y="2456087"/>
                  </a:cubicBezTo>
                  <a:cubicBezTo>
                    <a:pt x="4427841" y="2460480"/>
                    <a:pt x="4421882" y="2462949"/>
                    <a:pt x="4415669" y="2462949"/>
                  </a:cubicBezTo>
                  <a:lnTo>
                    <a:pt x="23426" y="2462949"/>
                  </a:lnTo>
                  <a:cubicBezTo>
                    <a:pt x="17213" y="2462949"/>
                    <a:pt x="11255" y="2460480"/>
                    <a:pt x="6861" y="2456087"/>
                  </a:cubicBezTo>
                  <a:cubicBezTo>
                    <a:pt x="2468" y="2451694"/>
                    <a:pt x="0" y="2445735"/>
                    <a:pt x="0" y="2439523"/>
                  </a:cubicBezTo>
                  <a:lnTo>
                    <a:pt x="0" y="23426"/>
                  </a:lnTo>
                  <a:cubicBezTo>
                    <a:pt x="0" y="17213"/>
                    <a:pt x="2468" y="11255"/>
                    <a:pt x="6861" y="6861"/>
                  </a:cubicBezTo>
                  <a:cubicBezTo>
                    <a:pt x="11255" y="2468"/>
                    <a:pt x="17213" y="0"/>
                    <a:pt x="23426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439095" cy="2453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35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22045" y="866775"/>
            <a:ext cx="682053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Similarities</a:t>
            </a:r>
            <a:endParaRPr lang="en-US" sz="8000" b="1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2105" y="2743354"/>
            <a:ext cx="16449240" cy="156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B</a:t>
            </a: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oth solve nonlinear, coupled PDEs with finite difference-like methods.</a:t>
            </a:r>
            <a:endParaRPr lang="en-US" sz="4000" b="1" spc="39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22105" y="4739957"/>
            <a:ext cx="16449240" cy="156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B</a:t>
            </a: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oth emphasize numerical experimentation over analytical solutions.</a:t>
            </a:r>
            <a:endParaRPr lang="en-US" sz="4000" b="1" spc="39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22105" y="6838392"/>
            <a:ext cx="16449240" cy="156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0"/>
              </a:lnSpc>
              <a:spcBef>
                <a:spcPct val="0"/>
              </a:spcBef>
            </a:pP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B</a:t>
            </a:r>
            <a:r>
              <a:rPr lang="en-US" sz="4000" b="1" spc="39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oth demonstrate convergence and stability under grid refinement.</a:t>
            </a:r>
            <a:endParaRPr lang="en-US" sz="4000" b="1" spc="39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39757" y="3003347"/>
            <a:ext cx="14208487" cy="4280307"/>
          </a:xfrm>
          <a:custGeom>
            <a:avLst/>
            <a:gdLst/>
            <a:ahLst/>
            <a:cxnLst/>
            <a:rect l="l" t="t" r="r" b="b"/>
            <a:pathLst>
              <a:path w="14208487" h="4280307">
                <a:moveTo>
                  <a:pt x="0" y="0"/>
                </a:moveTo>
                <a:lnTo>
                  <a:pt x="14208486" y="0"/>
                </a:lnTo>
                <a:lnTo>
                  <a:pt x="14208486" y="4280306"/>
                </a:lnTo>
                <a:lnTo>
                  <a:pt x="0" y="4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582220" y="673288"/>
            <a:ext cx="13123559" cy="8940425"/>
            <a:chOff x="0" y="0"/>
            <a:chExt cx="17498079" cy="11920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98079" cy="11920566"/>
            </a:xfrm>
            <a:custGeom>
              <a:avLst/>
              <a:gdLst/>
              <a:ahLst/>
              <a:cxnLst/>
              <a:rect l="l" t="t" r="r" b="b"/>
              <a:pathLst>
                <a:path w="17498079" h="11920566">
                  <a:moveTo>
                    <a:pt x="0" y="0"/>
                  </a:moveTo>
                  <a:lnTo>
                    <a:pt x="17498079" y="0"/>
                  </a:lnTo>
                  <a:lnTo>
                    <a:pt x="17498079" y="11920566"/>
                  </a:lnTo>
                  <a:lnTo>
                    <a:pt x="0" y="11920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749039" y="10578759"/>
              <a:ext cx="3681655" cy="497437"/>
            </a:xfrm>
            <a:custGeom>
              <a:avLst/>
              <a:gdLst/>
              <a:ahLst/>
              <a:cxnLst/>
              <a:rect l="l" t="t" r="r" b="b"/>
              <a:pathLst>
                <a:path w="3681655" h="497437">
                  <a:moveTo>
                    <a:pt x="0" y="0"/>
                  </a:moveTo>
                  <a:lnTo>
                    <a:pt x="3681655" y="0"/>
                  </a:lnTo>
                  <a:lnTo>
                    <a:pt x="3681655" y="497437"/>
                  </a:lnTo>
                  <a:lnTo>
                    <a:pt x="0" y="497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7214" b="-8721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06852" y="10537355"/>
              <a:ext cx="8042187" cy="538841"/>
            </a:xfrm>
            <a:custGeom>
              <a:avLst/>
              <a:gdLst/>
              <a:ahLst/>
              <a:cxnLst/>
              <a:rect l="l" t="t" r="r" b="b"/>
              <a:pathLst>
                <a:path w="8042187" h="538841">
                  <a:moveTo>
                    <a:pt x="0" y="0"/>
                  </a:moveTo>
                  <a:lnTo>
                    <a:pt x="8042187" y="0"/>
                  </a:lnTo>
                  <a:lnTo>
                    <a:pt x="8042187" y="538841"/>
                  </a:lnTo>
                  <a:lnTo>
                    <a:pt x="0" y="538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134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477304" y="2270096"/>
              <a:ext cx="1651917" cy="1310962"/>
            </a:xfrm>
            <a:custGeom>
              <a:avLst/>
              <a:gdLst/>
              <a:ahLst/>
              <a:cxnLst/>
              <a:rect l="l" t="t" r="r" b="b"/>
              <a:pathLst>
                <a:path w="1651917" h="1310962">
                  <a:moveTo>
                    <a:pt x="0" y="0"/>
                  </a:moveTo>
                  <a:lnTo>
                    <a:pt x="1651917" y="0"/>
                  </a:lnTo>
                  <a:lnTo>
                    <a:pt x="1651917" y="1310963"/>
                  </a:lnTo>
                  <a:lnTo>
                    <a:pt x="0" y="1310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74646" r="-14974" b="-3531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054163" y="2270096"/>
              <a:ext cx="6423141" cy="1425501"/>
            </a:xfrm>
            <a:custGeom>
              <a:avLst/>
              <a:gdLst/>
              <a:ahLst/>
              <a:cxnLst/>
              <a:rect l="l" t="t" r="r" b="b"/>
              <a:pathLst>
                <a:path w="6423141" h="1425501">
                  <a:moveTo>
                    <a:pt x="0" y="0"/>
                  </a:moveTo>
                  <a:lnTo>
                    <a:pt x="6423141" y="0"/>
                  </a:lnTo>
                  <a:lnTo>
                    <a:pt x="6423141" y="1425502"/>
                  </a:lnTo>
                  <a:lnTo>
                    <a:pt x="0" y="1425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8219253" y="7892195"/>
              <a:ext cx="1407225" cy="415003"/>
            </a:xfrm>
            <a:custGeom>
              <a:avLst/>
              <a:gdLst/>
              <a:ahLst/>
              <a:cxnLst/>
              <a:rect l="l" t="t" r="r" b="b"/>
              <a:pathLst>
                <a:path w="1407225" h="415003">
                  <a:moveTo>
                    <a:pt x="0" y="0"/>
                  </a:moveTo>
                  <a:lnTo>
                    <a:pt x="1407225" y="0"/>
                  </a:lnTo>
                  <a:lnTo>
                    <a:pt x="1407225" y="415003"/>
                  </a:lnTo>
                  <a:lnTo>
                    <a:pt x="0" y="415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87214" r="-118269" b="-87214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581293" y="8099697"/>
              <a:ext cx="642482" cy="218445"/>
            </a:xfrm>
            <a:custGeom>
              <a:avLst/>
              <a:gdLst/>
              <a:ahLst/>
              <a:cxnLst/>
              <a:rect l="l" t="t" r="r" b="b"/>
              <a:pathLst>
                <a:path w="642482" h="218445">
                  <a:moveTo>
                    <a:pt x="0" y="0"/>
                  </a:moveTo>
                  <a:lnTo>
                    <a:pt x="642482" y="0"/>
                  </a:lnTo>
                  <a:lnTo>
                    <a:pt x="642482" y="218445"/>
                  </a:lnTo>
                  <a:lnTo>
                    <a:pt x="0" y="21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5647" r="-118269" b="-62385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54163" y="5816259"/>
              <a:ext cx="6885354" cy="2392661"/>
            </a:xfrm>
            <a:custGeom>
              <a:avLst/>
              <a:gdLst/>
              <a:ahLst/>
              <a:cxnLst/>
              <a:rect l="l" t="t" r="r" b="b"/>
              <a:pathLst>
                <a:path w="6885354" h="2392661">
                  <a:moveTo>
                    <a:pt x="0" y="0"/>
                  </a:moveTo>
                  <a:lnTo>
                    <a:pt x="6885354" y="0"/>
                  </a:lnTo>
                  <a:lnTo>
                    <a:pt x="6885354" y="2392660"/>
                  </a:lnTo>
                  <a:lnTo>
                    <a:pt x="0" y="2392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6812132" y="5813525"/>
              <a:ext cx="1268063" cy="2395394"/>
            </a:xfrm>
            <a:custGeom>
              <a:avLst/>
              <a:gdLst/>
              <a:ahLst/>
              <a:cxnLst/>
              <a:rect l="l" t="t" r="r" b="b"/>
              <a:pathLst>
                <a:path w="1268063" h="2395394">
                  <a:moveTo>
                    <a:pt x="0" y="0"/>
                  </a:moveTo>
                  <a:lnTo>
                    <a:pt x="1268063" y="0"/>
                  </a:lnTo>
                  <a:lnTo>
                    <a:pt x="1268063" y="2395394"/>
                  </a:lnTo>
                  <a:lnTo>
                    <a:pt x="0" y="2395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79593" t="-4088" r="-50698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6890320" y="7723910"/>
              <a:ext cx="889298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dsdt )</a:t>
              </a:r>
              <a:endParaRPr lang="en-US" sz="19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0050" y="2441271"/>
            <a:ext cx="4235323" cy="6356958"/>
          </a:xfrm>
          <a:custGeom>
            <a:avLst/>
            <a:gdLst/>
            <a:ahLst/>
            <a:cxnLst/>
            <a:rect l="l" t="t" r="r" b="b"/>
            <a:pathLst>
              <a:path w="4235323" h="6356958">
                <a:moveTo>
                  <a:pt x="0" y="0"/>
                </a:moveTo>
                <a:lnTo>
                  <a:pt x="4235323" y="0"/>
                </a:lnTo>
                <a:lnTo>
                  <a:pt x="42353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21023" y="1310688"/>
            <a:ext cx="13861147" cy="8570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practical choice for biological PDEs in our project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Simple to Implement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Discretization of time and space using Taylor expansions leads to a straightforward matrix update rule.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Computationally Efficient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Sparse matrix structures and explicit schemes enable fast time-stepping with minimal memory overhead.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Extensible to Systems of PDEs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Our implementation handles coupled equations (e.g., cell density, chemoattractant, stimulant) using consistent indexing and vectorized operations.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Supports Various Boundary Conditions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Easily adapts to Neumann (zero-flux) or Dirichlet conditions with minor changes in ghost node logic.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Easy to Debug and Visualize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grid-based layout and step-wise updates make it intuitive for plotting intermediate states and diagnosing instability.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Scales to 2D/3D Domains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The stencil approach generalizes directly to higher dimensions, making it suitable for more complex biological domains.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✅ Compatible with Stability Enhancements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  <a:r>
              <a:rPr lang="en-US" sz="195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Can integrate implicit or Crank–Nicolson schemes for better stability without changing the core logic.</a:t>
            </a:r>
            <a:endParaRPr lang="en-US" sz="1955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735"/>
              </a:lnSpc>
              <a:spcBef>
                <a:spcPct val="0"/>
              </a:spcBef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3594422" y="415289"/>
            <a:ext cx="10603855" cy="613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✅ Why Use the Finite Difference Method (FDM)?</a:t>
            </a:r>
            <a:endParaRPr lang="en-US" sz="36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aphicFrame>
        <p:nvGraphicFramePr>
          <p:cNvPr id="3" name="Object 3"/>
          <p:cNvGraphicFramePr/>
          <p:nvPr/>
        </p:nvGraphicFramePr>
        <p:xfrm>
          <a:off x="1139825" y="3564255"/>
          <a:ext cx="15358745" cy="702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Worksheet" r:id="rId1" imgW="17649825" imgH="9153525" progId="Excel.Sheet.12">
                  <p:embed/>
                </p:oleObj>
              </mc:Choice>
              <mc:Fallback>
                <p:oleObj name="Worksheet" r:id="rId1" imgW="17649825" imgH="9153525" progId="Excel.Sheet.12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39825" y="3564255"/>
                        <a:ext cx="15358745" cy="702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28700" y="3534728"/>
            <a:ext cx="16230600" cy="5327332"/>
          </a:xfrm>
          <a:custGeom>
            <a:avLst/>
            <a:gdLst/>
            <a:ahLst/>
            <a:cxnLst/>
            <a:rect l="l" t="t" r="r" b="b"/>
            <a:pathLst>
              <a:path w="16230600" h="5327332">
                <a:moveTo>
                  <a:pt x="0" y="0"/>
                </a:moveTo>
                <a:lnTo>
                  <a:pt x="16230600" y="0"/>
                </a:lnTo>
                <a:lnTo>
                  <a:pt x="16230600" y="5327332"/>
                </a:lnTo>
                <a:lnTo>
                  <a:pt x="0" y="53273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92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68511" y="3714750"/>
            <a:ext cx="11350978" cy="290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100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 FINITE VOLUME METHOD</a:t>
            </a:r>
            <a:endParaRPr lang="en-US" sz="100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59364" y="3000387"/>
            <a:ext cx="8115300" cy="6612450"/>
            <a:chOff x="0" y="0"/>
            <a:chExt cx="2137363" cy="1741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7363" cy="1741550"/>
            </a:xfrm>
            <a:custGeom>
              <a:avLst/>
              <a:gdLst/>
              <a:ahLst/>
              <a:cxnLst/>
              <a:rect l="l" t="t" r="r" b="b"/>
              <a:pathLst>
                <a:path w="2137363" h="1741550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1692897"/>
                  </a:lnTo>
                  <a:cubicBezTo>
                    <a:pt x="2137363" y="1719768"/>
                    <a:pt x="2115580" y="1741550"/>
                    <a:pt x="2088710" y="1741550"/>
                  </a:cubicBezTo>
                  <a:lnTo>
                    <a:pt x="48654" y="1741550"/>
                  </a:lnTo>
                  <a:cubicBezTo>
                    <a:pt x="21783" y="1741550"/>
                    <a:pt x="0" y="1719768"/>
                    <a:pt x="0" y="1692897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04800"/>
              <a:ext cx="2137363" cy="20463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47700" lvl="1" indent="-323850" algn="l">
                <a:lnSpc>
                  <a:spcPts val="6720"/>
                </a:lnSpc>
                <a:spcBef>
                  <a:spcPct val="0"/>
                </a:spcBef>
                <a:buFont typeface="Arial" panose="020B0604020202020204"/>
                <a:buChar char="•"/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9383537" y="3163683"/>
            <a:ext cx="8097839" cy="6612450"/>
            <a:chOff x="0" y="0"/>
            <a:chExt cx="2132764" cy="17415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2764" cy="1741550"/>
            </a:xfrm>
            <a:custGeom>
              <a:avLst/>
              <a:gdLst/>
              <a:ahLst/>
              <a:cxnLst/>
              <a:rect l="l" t="t" r="r" b="b"/>
              <a:pathLst>
                <a:path w="2132764" h="1741550">
                  <a:moveTo>
                    <a:pt x="48758" y="0"/>
                  </a:moveTo>
                  <a:lnTo>
                    <a:pt x="2084006" y="0"/>
                  </a:lnTo>
                  <a:cubicBezTo>
                    <a:pt x="2110934" y="0"/>
                    <a:pt x="2132764" y="21830"/>
                    <a:pt x="2132764" y="48758"/>
                  </a:cubicBezTo>
                  <a:lnTo>
                    <a:pt x="2132764" y="1692792"/>
                  </a:lnTo>
                  <a:cubicBezTo>
                    <a:pt x="2132764" y="1705724"/>
                    <a:pt x="2127627" y="1718126"/>
                    <a:pt x="2118483" y="1727269"/>
                  </a:cubicBezTo>
                  <a:cubicBezTo>
                    <a:pt x="2109339" y="1736413"/>
                    <a:pt x="2096937" y="1741550"/>
                    <a:pt x="2084006" y="1741550"/>
                  </a:cubicBezTo>
                  <a:lnTo>
                    <a:pt x="48758" y="1741550"/>
                  </a:lnTo>
                  <a:cubicBezTo>
                    <a:pt x="35827" y="1741550"/>
                    <a:pt x="23425" y="1736413"/>
                    <a:pt x="14281" y="1727269"/>
                  </a:cubicBezTo>
                  <a:cubicBezTo>
                    <a:pt x="5137" y="1718126"/>
                    <a:pt x="0" y="1705724"/>
                    <a:pt x="0" y="1692792"/>
                  </a:cubicBezTo>
                  <a:lnTo>
                    <a:pt x="0" y="48758"/>
                  </a:lnTo>
                  <a:cubicBezTo>
                    <a:pt x="0" y="35827"/>
                    <a:pt x="5137" y="23425"/>
                    <a:pt x="14281" y="14281"/>
                  </a:cubicBezTo>
                  <a:cubicBezTo>
                    <a:pt x="23425" y="5137"/>
                    <a:pt x="35827" y="0"/>
                    <a:pt x="48758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2764" cy="1779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1312429" y="3583763"/>
            <a:ext cx="7649997" cy="937864"/>
            <a:chOff x="0" y="0"/>
            <a:chExt cx="2014814" cy="2470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4814" cy="247009"/>
            </a:xfrm>
            <a:custGeom>
              <a:avLst/>
              <a:gdLst/>
              <a:ahLst/>
              <a:cxnLst/>
              <a:rect l="l" t="t" r="r" b="b"/>
              <a:pathLst>
                <a:path w="2014814" h="247009">
                  <a:moveTo>
                    <a:pt x="51613" y="0"/>
                  </a:moveTo>
                  <a:lnTo>
                    <a:pt x="1963201" y="0"/>
                  </a:lnTo>
                  <a:cubicBezTo>
                    <a:pt x="1976890" y="0"/>
                    <a:pt x="1990018" y="5438"/>
                    <a:pt x="1999697" y="15117"/>
                  </a:cubicBezTo>
                  <a:cubicBezTo>
                    <a:pt x="2009376" y="24796"/>
                    <a:pt x="2014814" y="37924"/>
                    <a:pt x="2014814" y="51613"/>
                  </a:cubicBezTo>
                  <a:lnTo>
                    <a:pt x="2014814" y="195397"/>
                  </a:lnTo>
                  <a:cubicBezTo>
                    <a:pt x="2014814" y="209085"/>
                    <a:pt x="2009376" y="222213"/>
                    <a:pt x="1999697" y="231892"/>
                  </a:cubicBezTo>
                  <a:cubicBezTo>
                    <a:pt x="1990018" y="241572"/>
                    <a:pt x="1976890" y="247009"/>
                    <a:pt x="1963201" y="247009"/>
                  </a:cubicBezTo>
                  <a:lnTo>
                    <a:pt x="51613" y="247009"/>
                  </a:lnTo>
                  <a:cubicBezTo>
                    <a:pt x="37924" y="247009"/>
                    <a:pt x="24796" y="241572"/>
                    <a:pt x="15117" y="231892"/>
                  </a:cubicBezTo>
                  <a:cubicBezTo>
                    <a:pt x="5438" y="222213"/>
                    <a:pt x="0" y="209085"/>
                    <a:pt x="0" y="195397"/>
                  </a:cubicBezTo>
                  <a:lnTo>
                    <a:pt x="0" y="51613"/>
                  </a:lnTo>
                  <a:cubicBezTo>
                    <a:pt x="0" y="37924"/>
                    <a:pt x="5438" y="24796"/>
                    <a:pt x="15117" y="15117"/>
                  </a:cubicBezTo>
                  <a:cubicBezTo>
                    <a:pt x="24796" y="5438"/>
                    <a:pt x="37924" y="0"/>
                    <a:pt x="51613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14814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9619419" y="3583763"/>
            <a:ext cx="7578227" cy="937864"/>
            <a:chOff x="0" y="0"/>
            <a:chExt cx="1995912" cy="2470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95912" cy="247009"/>
            </a:xfrm>
            <a:custGeom>
              <a:avLst/>
              <a:gdLst/>
              <a:ahLst/>
              <a:cxnLst/>
              <a:rect l="l" t="t" r="r" b="b"/>
              <a:pathLst>
                <a:path w="1995912" h="247009">
                  <a:moveTo>
                    <a:pt x="52102" y="0"/>
                  </a:moveTo>
                  <a:lnTo>
                    <a:pt x="1943810" y="0"/>
                  </a:lnTo>
                  <a:cubicBezTo>
                    <a:pt x="1972585" y="0"/>
                    <a:pt x="1995912" y="23327"/>
                    <a:pt x="1995912" y="52102"/>
                  </a:cubicBezTo>
                  <a:lnTo>
                    <a:pt x="1995912" y="194908"/>
                  </a:lnTo>
                  <a:cubicBezTo>
                    <a:pt x="1995912" y="223683"/>
                    <a:pt x="1972585" y="247009"/>
                    <a:pt x="1943810" y="247009"/>
                  </a:cubicBezTo>
                  <a:lnTo>
                    <a:pt x="52102" y="247009"/>
                  </a:lnTo>
                  <a:cubicBezTo>
                    <a:pt x="38283" y="247009"/>
                    <a:pt x="25031" y="241520"/>
                    <a:pt x="15260" y="231749"/>
                  </a:cubicBezTo>
                  <a:cubicBezTo>
                    <a:pt x="5489" y="221978"/>
                    <a:pt x="0" y="208726"/>
                    <a:pt x="0" y="194908"/>
                  </a:cubicBezTo>
                  <a:lnTo>
                    <a:pt x="0" y="52102"/>
                  </a:lnTo>
                  <a:cubicBezTo>
                    <a:pt x="0" y="23327"/>
                    <a:pt x="23327" y="0"/>
                    <a:pt x="5210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95912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14768" y="1196733"/>
            <a:ext cx="12985335" cy="226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5"/>
              </a:lnSpc>
            </a:pPr>
            <a:r>
              <a:rPr lang="en-US" sz="7795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WHY FINITE VOLUME (FVM)?</a:t>
            </a:r>
            <a:endParaRPr lang="en-US" sz="7795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8885"/>
              </a:lnSpc>
            </a:pPr>
          </a:p>
        </p:txBody>
      </p:sp>
      <p:sp>
        <p:nvSpPr>
          <p:cNvPr id="15" name="TextBox 15"/>
          <p:cNvSpPr txBox="1"/>
          <p:nvPr/>
        </p:nvSpPr>
        <p:spPr>
          <a:xfrm>
            <a:off x="1873088" y="3705050"/>
            <a:ext cx="6720068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</a:pPr>
            <a:r>
              <a:rPr lang="en-US" sz="4475" spc="-8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ADVANTAGES</a:t>
            </a:r>
            <a:endParaRPr lang="en-US" sz="4475" spc="-89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56154" y="3705050"/>
            <a:ext cx="6480834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0"/>
              </a:lnSpc>
            </a:pPr>
            <a:r>
              <a:rPr lang="en-US" sz="4475" spc="-8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DISADVANTAGES</a:t>
            </a:r>
            <a:endParaRPr lang="en-US" sz="4475" spc="-89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654247" y="4474002"/>
            <a:ext cx="6725534" cy="4274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72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b="1" u="none" strike="noStrike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Built-in conservation</a:t>
            </a:r>
            <a:endParaRPr lang="en-US" sz="3000" b="1" u="none" strike="noStrike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marL="647700" lvl="1" indent="-323850" algn="l">
              <a:lnSpc>
                <a:spcPts val="672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b="1" u="none" strike="noStrike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Handles discontinuities</a:t>
            </a:r>
            <a:endParaRPr lang="en-US" sz="3000" b="1" u="none" strike="noStrike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marL="647700" lvl="1" indent="-323850" algn="l">
              <a:lnSpc>
                <a:spcPts val="672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b="1" u="none" strike="noStrike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Performed highest computation speed.</a:t>
            </a:r>
            <a:endParaRPr lang="en-US" sz="3000" b="1" u="none" strike="noStrike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marL="647700" lvl="1" indent="-323850" algn="l">
              <a:lnSpc>
                <a:spcPts val="672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b="1" u="none" strike="noStrike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Scalability</a:t>
            </a:r>
            <a:endParaRPr lang="en-US" sz="3000" b="1" u="none" strike="noStrike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18" name="Freeform 18"/>
          <p:cNvSpPr/>
          <p:nvPr/>
        </p:nvSpPr>
        <p:spPr>
          <a:xfrm rot="5400000">
            <a:off x="-471381" y="-214004"/>
            <a:ext cx="2242785" cy="3483890"/>
          </a:xfrm>
          <a:custGeom>
            <a:avLst/>
            <a:gdLst/>
            <a:ahLst/>
            <a:cxnLst/>
            <a:rect l="l" t="t" r="r" b="b"/>
            <a:pathLst>
              <a:path w="2242785" h="3483890">
                <a:moveTo>
                  <a:pt x="0" y="0"/>
                </a:moveTo>
                <a:lnTo>
                  <a:pt x="2242785" y="0"/>
                </a:lnTo>
                <a:lnTo>
                  <a:pt x="2242785" y="3483890"/>
                </a:lnTo>
                <a:lnTo>
                  <a:pt x="0" y="34838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 flipH="1" flipV="1">
            <a:off x="16512244" y="-214004"/>
            <a:ext cx="2242785" cy="3483890"/>
          </a:xfrm>
          <a:custGeom>
            <a:avLst/>
            <a:gdLst/>
            <a:ahLst/>
            <a:cxnLst/>
            <a:rect l="l" t="t" r="r" b="b"/>
            <a:pathLst>
              <a:path w="2242785" h="3483890">
                <a:moveTo>
                  <a:pt x="2242784" y="3483890"/>
                </a:moveTo>
                <a:lnTo>
                  <a:pt x="0" y="3483890"/>
                </a:lnTo>
                <a:lnTo>
                  <a:pt x="0" y="0"/>
                </a:lnTo>
                <a:lnTo>
                  <a:pt x="2242784" y="0"/>
                </a:lnTo>
                <a:lnTo>
                  <a:pt x="2242784" y="348389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939078" y="4635927"/>
            <a:ext cx="6938909" cy="320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10"/>
              </a:lnSpc>
              <a:buFont typeface="Arial" panose="020B0604020202020204"/>
              <a:buChar char="•"/>
            </a:pPr>
            <a:r>
              <a:rPr lang="en-US" sz="3000" b="1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 Higher coding complexity </a:t>
            </a:r>
            <a:endParaRPr lang="en-US" sz="3000" b="1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algn="l">
              <a:lnSpc>
                <a:spcPts val="5010"/>
              </a:lnSpc>
            </a:pPr>
            <a:r>
              <a:rPr lang="en-US" sz="3000" b="1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        (vs. FDM)</a:t>
            </a:r>
            <a:endParaRPr lang="en-US" sz="3000" b="1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algn="l">
              <a:lnSpc>
                <a:spcPts val="5010"/>
              </a:lnSpc>
            </a:pPr>
          </a:p>
          <a:p>
            <a:pPr marL="647700" lvl="1" indent="-323850" algn="l">
              <a:lnSpc>
                <a:spcPts val="5010"/>
              </a:lnSpc>
              <a:buFont typeface="Arial" panose="020B0604020202020204"/>
              <a:buChar char="•"/>
            </a:pPr>
            <a:r>
              <a:rPr lang="en-US" sz="3000" b="1" spc="30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 Lower accuracy on coarse grids (vs. high-order FEM/FDM)</a:t>
            </a:r>
            <a:endParaRPr lang="en-US" sz="3000" b="1" spc="30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233122" y="7991902"/>
            <a:ext cx="2738325" cy="78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672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3000" b="1" u="none" strike="noStrike" spc="30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Stability</a:t>
            </a:r>
            <a:endParaRPr lang="en-US" sz="3000" b="1" u="none" strike="noStrike" spc="30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5250827" cy="937864"/>
            <a:chOff x="0" y="0"/>
            <a:chExt cx="1382934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2934" cy="247009"/>
            </a:xfrm>
            <a:custGeom>
              <a:avLst/>
              <a:gdLst/>
              <a:ahLst/>
              <a:cxnLst/>
              <a:rect l="l" t="t" r="r" b="b"/>
              <a:pathLst>
                <a:path w="1382934" h="247009">
                  <a:moveTo>
                    <a:pt x="75195" y="0"/>
                  </a:moveTo>
                  <a:lnTo>
                    <a:pt x="1307738" y="0"/>
                  </a:lnTo>
                  <a:cubicBezTo>
                    <a:pt x="1327682" y="0"/>
                    <a:pt x="1346808" y="7922"/>
                    <a:pt x="1360910" y="22024"/>
                  </a:cubicBezTo>
                  <a:cubicBezTo>
                    <a:pt x="1375012" y="36126"/>
                    <a:pt x="1382934" y="55252"/>
                    <a:pt x="1382934" y="75195"/>
                  </a:cubicBezTo>
                  <a:lnTo>
                    <a:pt x="1382934" y="171814"/>
                  </a:lnTo>
                  <a:cubicBezTo>
                    <a:pt x="1382934" y="213343"/>
                    <a:pt x="1349268" y="247009"/>
                    <a:pt x="1307738" y="247009"/>
                  </a:cubicBezTo>
                  <a:lnTo>
                    <a:pt x="75195" y="247009"/>
                  </a:lnTo>
                  <a:cubicBezTo>
                    <a:pt x="55252" y="247009"/>
                    <a:pt x="36126" y="239087"/>
                    <a:pt x="22024" y="224985"/>
                  </a:cubicBezTo>
                  <a:cubicBezTo>
                    <a:pt x="7922" y="210883"/>
                    <a:pt x="0" y="191757"/>
                    <a:pt x="0" y="171814"/>
                  </a:cubicBezTo>
                  <a:lnTo>
                    <a:pt x="0" y="75195"/>
                  </a:lnTo>
                  <a:cubicBezTo>
                    <a:pt x="0" y="55252"/>
                    <a:pt x="7922" y="36126"/>
                    <a:pt x="22024" y="22024"/>
                  </a:cubicBezTo>
                  <a:cubicBezTo>
                    <a:pt x="36126" y="7922"/>
                    <a:pt x="55252" y="0"/>
                    <a:pt x="75195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82934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2792805" y="3763939"/>
            <a:ext cx="12702389" cy="4826908"/>
          </a:xfrm>
          <a:custGeom>
            <a:avLst/>
            <a:gdLst/>
            <a:ahLst/>
            <a:cxnLst/>
            <a:rect l="l" t="t" r="r" b="b"/>
            <a:pathLst>
              <a:path w="12702389" h="4826908">
                <a:moveTo>
                  <a:pt x="0" y="0"/>
                </a:moveTo>
                <a:lnTo>
                  <a:pt x="12702390" y="0"/>
                </a:lnTo>
                <a:lnTo>
                  <a:pt x="12702390" y="4826908"/>
                </a:lnTo>
                <a:lnTo>
                  <a:pt x="0" y="4826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22495" y="2217455"/>
            <a:ext cx="4763332" cy="42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1- Domain Discretization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5250827" cy="937864"/>
            <a:chOff x="0" y="0"/>
            <a:chExt cx="1382934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2934" cy="247009"/>
            </a:xfrm>
            <a:custGeom>
              <a:avLst/>
              <a:gdLst/>
              <a:ahLst/>
              <a:cxnLst/>
              <a:rect l="l" t="t" r="r" b="b"/>
              <a:pathLst>
                <a:path w="1382934" h="247009">
                  <a:moveTo>
                    <a:pt x="75195" y="0"/>
                  </a:moveTo>
                  <a:lnTo>
                    <a:pt x="1307738" y="0"/>
                  </a:lnTo>
                  <a:cubicBezTo>
                    <a:pt x="1327682" y="0"/>
                    <a:pt x="1346808" y="7922"/>
                    <a:pt x="1360910" y="22024"/>
                  </a:cubicBezTo>
                  <a:cubicBezTo>
                    <a:pt x="1375012" y="36126"/>
                    <a:pt x="1382934" y="55252"/>
                    <a:pt x="1382934" y="75195"/>
                  </a:cubicBezTo>
                  <a:lnTo>
                    <a:pt x="1382934" y="171814"/>
                  </a:lnTo>
                  <a:cubicBezTo>
                    <a:pt x="1382934" y="213343"/>
                    <a:pt x="1349268" y="247009"/>
                    <a:pt x="1307738" y="247009"/>
                  </a:cubicBezTo>
                  <a:lnTo>
                    <a:pt x="75195" y="247009"/>
                  </a:lnTo>
                  <a:cubicBezTo>
                    <a:pt x="55252" y="247009"/>
                    <a:pt x="36126" y="239087"/>
                    <a:pt x="22024" y="224985"/>
                  </a:cubicBezTo>
                  <a:cubicBezTo>
                    <a:pt x="7922" y="210883"/>
                    <a:pt x="0" y="191757"/>
                    <a:pt x="0" y="171814"/>
                  </a:cubicBezTo>
                  <a:lnTo>
                    <a:pt x="0" y="75195"/>
                  </a:lnTo>
                  <a:cubicBezTo>
                    <a:pt x="0" y="55252"/>
                    <a:pt x="7922" y="36126"/>
                    <a:pt x="22024" y="22024"/>
                  </a:cubicBezTo>
                  <a:cubicBezTo>
                    <a:pt x="36126" y="7922"/>
                    <a:pt x="55252" y="0"/>
                    <a:pt x="75195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82934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497078" y="3556564"/>
            <a:ext cx="9465849" cy="1318485"/>
            <a:chOff x="0" y="0"/>
            <a:chExt cx="2493063" cy="3472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3063" cy="347255"/>
            </a:xfrm>
            <a:custGeom>
              <a:avLst/>
              <a:gdLst/>
              <a:ahLst/>
              <a:cxnLst/>
              <a:rect l="l" t="t" r="r" b="b"/>
              <a:pathLst>
                <a:path w="2493063" h="347255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05543"/>
                  </a:lnTo>
                  <a:cubicBezTo>
                    <a:pt x="2493063" y="316606"/>
                    <a:pt x="2488668" y="327216"/>
                    <a:pt x="2480846" y="335038"/>
                  </a:cubicBezTo>
                  <a:cubicBezTo>
                    <a:pt x="2473023" y="342861"/>
                    <a:pt x="2462414" y="347255"/>
                    <a:pt x="2451351" y="347255"/>
                  </a:cubicBezTo>
                  <a:lnTo>
                    <a:pt x="41712" y="347255"/>
                  </a:lnTo>
                  <a:cubicBezTo>
                    <a:pt x="30649" y="347255"/>
                    <a:pt x="20040" y="342861"/>
                    <a:pt x="12217" y="335038"/>
                  </a:cubicBezTo>
                  <a:cubicBezTo>
                    <a:pt x="4395" y="327216"/>
                    <a:pt x="0" y="316606"/>
                    <a:pt x="0" y="305543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93063" cy="38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497078" y="4963460"/>
            <a:ext cx="9465849" cy="1501746"/>
            <a:chOff x="0" y="0"/>
            <a:chExt cx="2493063" cy="3955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93063" cy="395522"/>
            </a:xfrm>
            <a:custGeom>
              <a:avLst/>
              <a:gdLst/>
              <a:ahLst/>
              <a:cxnLst/>
              <a:rect l="l" t="t" r="r" b="b"/>
              <a:pathLst>
                <a:path w="2493063" h="395522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53810"/>
                  </a:lnTo>
                  <a:cubicBezTo>
                    <a:pt x="2493063" y="364873"/>
                    <a:pt x="2488668" y="375482"/>
                    <a:pt x="2480846" y="383305"/>
                  </a:cubicBezTo>
                  <a:cubicBezTo>
                    <a:pt x="2473023" y="391127"/>
                    <a:pt x="2462414" y="395522"/>
                    <a:pt x="2451351" y="395522"/>
                  </a:cubicBezTo>
                  <a:lnTo>
                    <a:pt x="41712" y="395522"/>
                  </a:lnTo>
                  <a:cubicBezTo>
                    <a:pt x="30649" y="395522"/>
                    <a:pt x="20040" y="391127"/>
                    <a:pt x="12217" y="383305"/>
                  </a:cubicBezTo>
                  <a:cubicBezTo>
                    <a:pt x="4395" y="375482"/>
                    <a:pt x="0" y="364873"/>
                    <a:pt x="0" y="353810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93063" cy="433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497078" y="6541758"/>
            <a:ext cx="9465849" cy="1420017"/>
            <a:chOff x="0" y="0"/>
            <a:chExt cx="2493063" cy="37399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93063" cy="373996"/>
            </a:xfrm>
            <a:custGeom>
              <a:avLst/>
              <a:gdLst/>
              <a:ahLst/>
              <a:cxnLst/>
              <a:rect l="l" t="t" r="r" b="b"/>
              <a:pathLst>
                <a:path w="2493063" h="373996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32284"/>
                  </a:lnTo>
                  <a:cubicBezTo>
                    <a:pt x="2493063" y="343347"/>
                    <a:pt x="2488668" y="353957"/>
                    <a:pt x="2480846" y="361779"/>
                  </a:cubicBezTo>
                  <a:cubicBezTo>
                    <a:pt x="2473023" y="369601"/>
                    <a:pt x="2462414" y="373996"/>
                    <a:pt x="2451351" y="373996"/>
                  </a:cubicBezTo>
                  <a:lnTo>
                    <a:pt x="41712" y="373996"/>
                  </a:lnTo>
                  <a:cubicBezTo>
                    <a:pt x="30649" y="373996"/>
                    <a:pt x="20040" y="369601"/>
                    <a:pt x="12217" y="361779"/>
                  </a:cubicBezTo>
                  <a:cubicBezTo>
                    <a:pt x="4395" y="353957"/>
                    <a:pt x="0" y="343347"/>
                    <a:pt x="0" y="332284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493063" cy="412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7497078" y="8037975"/>
            <a:ext cx="9465849" cy="898425"/>
            <a:chOff x="0" y="0"/>
            <a:chExt cx="2493063" cy="2366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493063" cy="236622"/>
            </a:xfrm>
            <a:custGeom>
              <a:avLst/>
              <a:gdLst/>
              <a:ahLst/>
              <a:cxnLst/>
              <a:rect l="l" t="t" r="r" b="b"/>
              <a:pathLst>
                <a:path w="2493063" h="236622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194910"/>
                  </a:lnTo>
                  <a:cubicBezTo>
                    <a:pt x="2493063" y="205973"/>
                    <a:pt x="2488668" y="216583"/>
                    <a:pt x="2480846" y="224405"/>
                  </a:cubicBezTo>
                  <a:cubicBezTo>
                    <a:pt x="2473023" y="232228"/>
                    <a:pt x="2462414" y="236622"/>
                    <a:pt x="2451351" y="236622"/>
                  </a:cubicBezTo>
                  <a:lnTo>
                    <a:pt x="41712" y="236622"/>
                  </a:lnTo>
                  <a:cubicBezTo>
                    <a:pt x="30649" y="236622"/>
                    <a:pt x="20040" y="232228"/>
                    <a:pt x="12217" y="224405"/>
                  </a:cubicBezTo>
                  <a:cubicBezTo>
                    <a:pt x="4395" y="216583"/>
                    <a:pt x="0" y="205973"/>
                    <a:pt x="0" y="194910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493063" cy="274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4000937"/>
            <a:ext cx="6222555" cy="3960838"/>
          </a:xfrm>
          <a:custGeom>
            <a:avLst/>
            <a:gdLst/>
            <a:ahLst/>
            <a:cxnLst/>
            <a:rect l="l" t="t" r="r" b="b"/>
            <a:pathLst>
              <a:path w="6222555" h="3960838">
                <a:moveTo>
                  <a:pt x="0" y="0"/>
                </a:moveTo>
                <a:lnTo>
                  <a:pt x="6222555" y="0"/>
                </a:lnTo>
                <a:lnTo>
                  <a:pt x="6222555" y="3960838"/>
                </a:lnTo>
                <a:lnTo>
                  <a:pt x="0" y="3960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005" r="-26502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222495" y="2217455"/>
            <a:ext cx="4763332" cy="42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1- Domain Discretization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591929" y="3843189"/>
            <a:ext cx="9269249" cy="73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Divide the 1D domain 0, L into nx equally‑sized control volumes of width Δx.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591929" y="5301853"/>
            <a:ext cx="9370998" cy="109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or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pri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ma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ry var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ables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u1,u2,u3u₁,u₂,u₃u1​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,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u2​,u3​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ell‑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averag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ed v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lues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cell cen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ers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2885"/>
              </a:lnSpc>
              <a:spcBef>
                <a:spcPct val="0"/>
              </a:spcBef>
            </a:pP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    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xi=(i−½)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Δx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591929" y="6865257"/>
            <a:ext cx="9370998" cy="73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mput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 fl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ux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es at the interfa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 (cell fa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es) xi±½x_{i±½}xi±½​ to qua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ify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exc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hang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b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etwe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cells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744329" y="8273427"/>
            <a:ext cx="9370998" cy="37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efine cell centers (xᵢ) an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faces (xᵢ±½)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7992"/>
            <a:ext cx="4566047" cy="138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55"/>
              </a:lnSpc>
              <a:spcBef>
                <a:spcPct val="0"/>
              </a:spcBef>
            </a:pPr>
            <a:r>
              <a:rPr lang="en-US" sz="9600" spc="96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Agenda</a:t>
            </a:r>
            <a:endParaRPr lang="en-US" sz="9600" spc="96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33141" y="3197878"/>
            <a:ext cx="14427637" cy="636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Overview on the BME problem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Explanation of the PDE model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Finite difference method (FDM)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</a:t>
            </a: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inite volume method (FVM)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L</a:t>
            </a: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earning based method (ML code)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</a:t>
            </a: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omparison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863600" lvl="1" indent="-431800" algn="l">
              <a:lnSpc>
                <a:spcPts val="6320"/>
              </a:lnSpc>
              <a:buFont typeface="Arial" panose="020B0604020202020204"/>
              <a:buChar char="•"/>
            </a:pPr>
            <a:r>
              <a:rPr lang="en-US" sz="4000" spc="30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Suggestions for Improvements and Future Work</a:t>
            </a:r>
            <a:endParaRPr lang="en-US" sz="4000" spc="30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632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889115" y="1952167"/>
            <a:ext cx="9645615" cy="7471825"/>
            <a:chOff x="0" y="0"/>
            <a:chExt cx="12860819" cy="9962433"/>
          </a:xfrm>
        </p:grpSpPr>
        <p:sp>
          <p:nvSpPr>
            <p:cNvPr id="9" name="TextBox 9"/>
            <p:cNvSpPr txBox="1"/>
            <p:nvPr/>
          </p:nvSpPr>
          <p:spPr>
            <a:xfrm>
              <a:off x="730410" y="1463210"/>
              <a:ext cx="12130409" cy="1768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4550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Split 1D domain into control volumes (cells)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marL="561340" lvl="1" indent="-280670" algn="l">
                <a:lnSpc>
                  <a:spcPts val="2885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Define c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ell centers (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xᵢ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) and faces (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xᵢ±½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algn="l">
                <a:lnSpc>
                  <a:spcPts val="2885"/>
                </a:lnSpc>
              </a:pPr>
            </a:p>
          </p:txBody>
        </p:sp>
        <p:grpSp>
          <p:nvGrpSpPr>
            <p:cNvPr id="10" name="Group 10"/>
            <p:cNvGrpSpPr/>
            <p:nvPr/>
          </p:nvGrpSpPr>
          <p:grpSpPr>
            <a:xfrm rot="0">
              <a:off x="0" y="0"/>
              <a:ext cx="7001103" cy="1250485"/>
              <a:chOff x="0" y="0"/>
              <a:chExt cx="1382934" cy="24700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8293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82934" h="247009">
                    <a:moveTo>
                      <a:pt x="75195" y="0"/>
                    </a:moveTo>
                    <a:lnTo>
                      <a:pt x="1307738" y="0"/>
                    </a:lnTo>
                    <a:cubicBezTo>
                      <a:pt x="1327682" y="0"/>
                      <a:pt x="1346808" y="7922"/>
                      <a:pt x="1360910" y="22024"/>
                    </a:cubicBezTo>
                    <a:cubicBezTo>
                      <a:pt x="1375012" y="36126"/>
                      <a:pt x="1382934" y="55252"/>
                      <a:pt x="1382934" y="75195"/>
                    </a:cubicBezTo>
                    <a:lnTo>
                      <a:pt x="1382934" y="171814"/>
                    </a:lnTo>
                    <a:cubicBezTo>
                      <a:pt x="1382934" y="213343"/>
                      <a:pt x="1349268" y="247009"/>
                      <a:pt x="1307738" y="247009"/>
                    </a:cubicBezTo>
                    <a:lnTo>
                      <a:pt x="75195" y="247009"/>
                    </a:lnTo>
                    <a:cubicBezTo>
                      <a:pt x="55252" y="247009"/>
                      <a:pt x="36126" y="239087"/>
                      <a:pt x="22024" y="224985"/>
                    </a:cubicBezTo>
                    <a:cubicBezTo>
                      <a:pt x="7922" y="210883"/>
                      <a:pt x="0" y="191757"/>
                      <a:pt x="0" y="171814"/>
                    </a:cubicBezTo>
                    <a:lnTo>
                      <a:pt x="0" y="75195"/>
                    </a:lnTo>
                    <a:cubicBezTo>
                      <a:pt x="0" y="55252"/>
                      <a:pt x="7922" y="36126"/>
                      <a:pt x="22024" y="22024"/>
                    </a:cubicBezTo>
                    <a:cubicBezTo>
                      <a:pt x="36126" y="7922"/>
                      <a:pt x="55252" y="0"/>
                      <a:pt x="75195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382934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44506" y="347367"/>
              <a:ext cx="6351109" cy="574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800" b="1" spc="27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1- Domain Discretization</a:t>
              </a:r>
              <a:endPara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</p:txBody>
        </p:sp>
        <p:grpSp>
          <p:nvGrpSpPr>
            <p:cNvPr id="14" name="Group 14"/>
            <p:cNvGrpSpPr/>
            <p:nvPr/>
          </p:nvGrpSpPr>
          <p:grpSpPr>
            <a:xfrm rot="0">
              <a:off x="0" y="3232024"/>
              <a:ext cx="5406205" cy="1250485"/>
              <a:chOff x="0" y="0"/>
              <a:chExt cx="1067892" cy="24700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67892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067892" h="247009">
                    <a:moveTo>
                      <a:pt x="97379" y="0"/>
                    </a:moveTo>
                    <a:lnTo>
                      <a:pt x="970513" y="0"/>
                    </a:lnTo>
                    <a:cubicBezTo>
                      <a:pt x="1024294" y="0"/>
                      <a:pt x="1067892" y="43598"/>
                      <a:pt x="1067892" y="97379"/>
                    </a:cubicBezTo>
                    <a:lnTo>
                      <a:pt x="1067892" y="149630"/>
                    </a:lnTo>
                    <a:cubicBezTo>
                      <a:pt x="1067892" y="203411"/>
                      <a:pt x="1024294" y="247009"/>
                      <a:pt x="970513" y="247009"/>
                    </a:cubicBezTo>
                    <a:lnTo>
                      <a:pt x="97379" y="247009"/>
                    </a:lnTo>
                    <a:cubicBezTo>
                      <a:pt x="71552" y="247009"/>
                      <a:pt x="46784" y="236750"/>
                      <a:pt x="28522" y="218488"/>
                    </a:cubicBezTo>
                    <a:cubicBezTo>
                      <a:pt x="10260" y="200226"/>
                      <a:pt x="0" y="175457"/>
                      <a:pt x="0" y="149630"/>
                    </a:cubicBezTo>
                    <a:lnTo>
                      <a:pt x="0" y="97379"/>
                    </a:lnTo>
                    <a:cubicBezTo>
                      <a:pt x="0" y="43598"/>
                      <a:pt x="43598" y="0"/>
                      <a:pt x="97379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067892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44506" y="3579391"/>
              <a:ext cx="4961699" cy="574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800" b="1" spc="27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2- PDE Integration</a:t>
              </a:r>
              <a:endPara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30410" y="4669834"/>
              <a:ext cx="12130409" cy="2048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4550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Integrate each PDE over control volume [xᵢ-½, xᵢ+½]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marL="561340" lvl="1" indent="-280670" algn="l">
                <a:lnSpc>
                  <a:spcPts val="4550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Apply diverg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enc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 theorem: ∫∇·F dV → ∮F·dS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algn="l">
                <a:lnSpc>
                  <a:spcPts val="2885"/>
                </a:lnSpc>
              </a:pPr>
            </a:p>
          </p:txBody>
        </p:sp>
        <p:grpSp>
          <p:nvGrpSpPr>
            <p:cNvPr id="19" name="Group 19"/>
            <p:cNvGrpSpPr/>
            <p:nvPr/>
          </p:nvGrpSpPr>
          <p:grpSpPr>
            <a:xfrm rot="0">
              <a:off x="0" y="6451009"/>
              <a:ext cx="6490735" cy="1250485"/>
              <a:chOff x="0" y="0"/>
              <a:chExt cx="1282121" cy="24700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82121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282121" h="247009">
                    <a:moveTo>
                      <a:pt x="81108" y="0"/>
                    </a:moveTo>
                    <a:lnTo>
                      <a:pt x="1201013" y="0"/>
                    </a:lnTo>
                    <a:cubicBezTo>
                      <a:pt x="1222524" y="0"/>
                      <a:pt x="1243154" y="8545"/>
                      <a:pt x="1258365" y="23756"/>
                    </a:cubicBezTo>
                    <a:cubicBezTo>
                      <a:pt x="1273575" y="38967"/>
                      <a:pt x="1282121" y="59597"/>
                      <a:pt x="1282121" y="81108"/>
                    </a:cubicBezTo>
                    <a:lnTo>
                      <a:pt x="1282121" y="165901"/>
                    </a:lnTo>
                    <a:cubicBezTo>
                      <a:pt x="1282121" y="187413"/>
                      <a:pt x="1273575" y="208043"/>
                      <a:pt x="1258365" y="223253"/>
                    </a:cubicBezTo>
                    <a:cubicBezTo>
                      <a:pt x="1243154" y="238464"/>
                      <a:pt x="1222524" y="247009"/>
                      <a:pt x="1201013" y="247009"/>
                    </a:cubicBezTo>
                    <a:lnTo>
                      <a:pt x="81108" y="247009"/>
                    </a:lnTo>
                    <a:cubicBezTo>
                      <a:pt x="59597" y="247009"/>
                      <a:pt x="38967" y="238464"/>
                      <a:pt x="23756" y="223253"/>
                    </a:cubicBezTo>
                    <a:cubicBezTo>
                      <a:pt x="8545" y="208043"/>
                      <a:pt x="0" y="187413"/>
                      <a:pt x="0" y="165901"/>
                    </a:cubicBezTo>
                    <a:lnTo>
                      <a:pt x="0" y="81108"/>
                    </a:lnTo>
                    <a:cubicBezTo>
                      <a:pt x="0" y="59597"/>
                      <a:pt x="8545" y="38967"/>
                      <a:pt x="23756" y="23756"/>
                    </a:cubicBezTo>
                    <a:cubicBezTo>
                      <a:pt x="38967" y="8545"/>
                      <a:pt x="59597" y="0"/>
                      <a:pt x="81108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282121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444506" y="6798376"/>
              <a:ext cx="6351109" cy="574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800" b="1" spc="27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3- Flux Approximation</a:t>
              </a:r>
              <a:endPara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30410" y="7914219"/>
              <a:ext cx="12130409" cy="2048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4550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Diffusion: Central differencing (e.g., (uᵢ - uᵢ₋₁)/Δx)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marL="561340" lvl="1" indent="-280670" algn="l">
                <a:lnSpc>
                  <a:spcPts val="4550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Chemotaxis: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 Upwi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nd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 scheme for stability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algn="l">
                <a:lnSpc>
                  <a:spcPts val="2885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889115" y="1952167"/>
            <a:ext cx="9645615" cy="6486693"/>
            <a:chOff x="0" y="0"/>
            <a:chExt cx="12860819" cy="8648925"/>
          </a:xfrm>
        </p:grpSpPr>
        <p:sp>
          <p:nvSpPr>
            <p:cNvPr id="9" name="TextBox 9"/>
            <p:cNvSpPr txBox="1"/>
            <p:nvPr/>
          </p:nvSpPr>
          <p:spPr>
            <a:xfrm>
              <a:off x="730410" y="1615610"/>
              <a:ext cx="12130409" cy="1286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4550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Evaluate at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 c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ell centers (e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x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plicit/implicit)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algn="l">
                <a:lnSpc>
                  <a:spcPts val="2885"/>
                </a:lnSpc>
              </a:pPr>
            </a:p>
          </p:txBody>
        </p:sp>
        <p:grpSp>
          <p:nvGrpSpPr>
            <p:cNvPr id="10" name="Group 10"/>
            <p:cNvGrpSpPr/>
            <p:nvPr/>
          </p:nvGrpSpPr>
          <p:grpSpPr>
            <a:xfrm rot="0">
              <a:off x="0" y="0"/>
              <a:ext cx="7798552" cy="1250485"/>
              <a:chOff x="0" y="0"/>
              <a:chExt cx="1540455" cy="24700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540455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540455" h="247009">
                    <a:moveTo>
                      <a:pt x="67506" y="0"/>
                    </a:moveTo>
                    <a:lnTo>
                      <a:pt x="1472949" y="0"/>
                    </a:lnTo>
                    <a:cubicBezTo>
                      <a:pt x="1490852" y="0"/>
                      <a:pt x="1508023" y="7112"/>
                      <a:pt x="1520683" y="19772"/>
                    </a:cubicBezTo>
                    <a:cubicBezTo>
                      <a:pt x="1533342" y="32432"/>
                      <a:pt x="1540455" y="49602"/>
                      <a:pt x="1540455" y="67506"/>
                    </a:cubicBezTo>
                    <a:lnTo>
                      <a:pt x="1540455" y="179503"/>
                    </a:lnTo>
                    <a:cubicBezTo>
                      <a:pt x="1540455" y="197407"/>
                      <a:pt x="1533342" y="214577"/>
                      <a:pt x="1520683" y="227237"/>
                    </a:cubicBezTo>
                    <a:cubicBezTo>
                      <a:pt x="1508023" y="239897"/>
                      <a:pt x="1490852" y="247009"/>
                      <a:pt x="1472949" y="247009"/>
                    </a:cubicBezTo>
                    <a:lnTo>
                      <a:pt x="67506" y="247009"/>
                    </a:lnTo>
                    <a:cubicBezTo>
                      <a:pt x="49602" y="247009"/>
                      <a:pt x="32432" y="239897"/>
                      <a:pt x="19772" y="227237"/>
                    </a:cubicBezTo>
                    <a:cubicBezTo>
                      <a:pt x="7112" y="214577"/>
                      <a:pt x="0" y="197407"/>
                      <a:pt x="0" y="179503"/>
                    </a:cubicBezTo>
                    <a:lnTo>
                      <a:pt x="0" y="67506"/>
                    </a:lnTo>
                    <a:cubicBezTo>
                      <a:pt x="0" y="49602"/>
                      <a:pt x="7112" y="32432"/>
                      <a:pt x="19772" y="19772"/>
                    </a:cubicBezTo>
                    <a:cubicBezTo>
                      <a:pt x="32432" y="7112"/>
                      <a:pt x="49602" y="0"/>
                      <a:pt x="67506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540455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44506" y="347367"/>
              <a:ext cx="7148558" cy="574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800" b="1" spc="27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4- Reaction Term Treatment</a:t>
              </a:r>
              <a:endPara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</p:txBody>
        </p:sp>
        <p:grpSp>
          <p:nvGrpSpPr>
            <p:cNvPr id="14" name="Group 14"/>
            <p:cNvGrpSpPr/>
            <p:nvPr/>
          </p:nvGrpSpPr>
          <p:grpSpPr>
            <a:xfrm rot="0">
              <a:off x="0" y="2901824"/>
              <a:ext cx="5406205" cy="1250485"/>
              <a:chOff x="0" y="0"/>
              <a:chExt cx="1067892" cy="24700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067892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067892" h="247009">
                    <a:moveTo>
                      <a:pt x="97379" y="0"/>
                    </a:moveTo>
                    <a:lnTo>
                      <a:pt x="970513" y="0"/>
                    </a:lnTo>
                    <a:cubicBezTo>
                      <a:pt x="1024294" y="0"/>
                      <a:pt x="1067892" y="43598"/>
                      <a:pt x="1067892" y="97379"/>
                    </a:cubicBezTo>
                    <a:lnTo>
                      <a:pt x="1067892" y="149630"/>
                    </a:lnTo>
                    <a:cubicBezTo>
                      <a:pt x="1067892" y="203411"/>
                      <a:pt x="1024294" y="247009"/>
                      <a:pt x="970513" y="247009"/>
                    </a:cubicBezTo>
                    <a:lnTo>
                      <a:pt x="97379" y="247009"/>
                    </a:lnTo>
                    <a:cubicBezTo>
                      <a:pt x="71552" y="247009"/>
                      <a:pt x="46784" y="236750"/>
                      <a:pt x="28522" y="218488"/>
                    </a:cubicBezTo>
                    <a:cubicBezTo>
                      <a:pt x="10260" y="200226"/>
                      <a:pt x="0" y="175457"/>
                      <a:pt x="0" y="149630"/>
                    </a:cubicBezTo>
                    <a:lnTo>
                      <a:pt x="0" y="97379"/>
                    </a:lnTo>
                    <a:cubicBezTo>
                      <a:pt x="0" y="43598"/>
                      <a:pt x="43598" y="0"/>
                      <a:pt x="97379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067892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44506" y="3249191"/>
              <a:ext cx="6046229" cy="1095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800" b="1" spc="27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5- Time Integration</a:t>
              </a:r>
              <a:endPara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  <a:p>
              <a:pPr algn="l">
                <a:lnSpc>
                  <a:spcPts val="3105"/>
                </a:lnSpc>
              </a:p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30410" y="3775087"/>
              <a:ext cx="12130409" cy="1286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</a:p>
            <a:p>
              <a:pPr marL="561340" lvl="1" indent="-280670" algn="l">
                <a:lnSpc>
                  <a:spcPts val="2885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Implicit Euler for stiff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ness: uⁿ⁺¹ = uⁿ + Δt·RHSⁿ⁺¹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grpSp>
          <p:nvGrpSpPr>
            <p:cNvPr id="19" name="Group 19"/>
            <p:cNvGrpSpPr/>
            <p:nvPr/>
          </p:nvGrpSpPr>
          <p:grpSpPr>
            <a:xfrm rot="0">
              <a:off x="0" y="5747101"/>
              <a:ext cx="6490735" cy="1250485"/>
              <a:chOff x="0" y="0"/>
              <a:chExt cx="1282121" cy="24700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82121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282121" h="247009">
                    <a:moveTo>
                      <a:pt x="81108" y="0"/>
                    </a:moveTo>
                    <a:lnTo>
                      <a:pt x="1201013" y="0"/>
                    </a:lnTo>
                    <a:cubicBezTo>
                      <a:pt x="1222524" y="0"/>
                      <a:pt x="1243154" y="8545"/>
                      <a:pt x="1258365" y="23756"/>
                    </a:cubicBezTo>
                    <a:cubicBezTo>
                      <a:pt x="1273575" y="38967"/>
                      <a:pt x="1282121" y="59597"/>
                      <a:pt x="1282121" y="81108"/>
                    </a:cubicBezTo>
                    <a:lnTo>
                      <a:pt x="1282121" y="165901"/>
                    </a:lnTo>
                    <a:cubicBezTo>
                      <a:pt x="1282121" y="187413"/>
                      <a:pt x="1273575" y="208043"/>
                      <a:pt x="1258365" y="223253"/>
                    </a:cubicBezTo>
                    <a:cubicBezTo>
                      <a:pt x="1243154" y="238464"/>
                      <a:pt x="1222524" y="247009"/>
                      <a:pt x="1201013" y="247009"/>
                    </a:cubicBezTo>
                    <a:lnTo>
                      <a:pt x="81108" y="247009"/>
                    </a:lnTo>
                    <a:cubicBezTo>
                      <a:pt x="59597" y="247009"/>
                      <a:pt x="38967" y="238464"/>
                      <a:pt x="23756" y="223253"/>
                    </a:cubicBezTo>
                    <a:cubicBezTo>
                      <a:pt x="8545" y="208043"/>
                      <a:pt x="0" y="187413"/>
                      <a:pt x="0" y="165901"/>
                    </a:cubicBezTo>
                    <a:lnTo>
                      <a:pt x="0" y="81108"/>
                    </a:lnTo>
                    <a:cubicBezTo>
                      <a:pt x="0" y="59597"/>
                      <a:pt x="8545" y="38967"/>
                      <a:pt x="23756" y="23756"/>
                    </a:cubicBezTo>
                    <a:cubicBezTo>
                      <a:pt x="38967" y="8545"/>
                      <a:pt x="59597" y="0"/>
                      <a:pt x="81108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282121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444506" y="6094467"/>
              <a:ext cx="6351109" cy="574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800" b="1" spc="27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6- Boundary Handling</a:t>
              </a:r>
              <a:endPara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30410" y="7362711"/>
              <a:ext cx="12130409" cy="1286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4550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Zero-flux: Set face flux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es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 =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 0 at boundaries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algn="l">
                <a:lnSpc>
                  <a:spcPts val="2885"/>
                </a:lnSpc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5250827" cy="937864"/>
            <a:chOff x="0" y="0"/>
            <a:chExt cx="1382934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82934" cy="247009"/>
            </a:xfrm>
            <a:custGeom>
              <a:avLst/>
              <a:gdLst/>
              <a:ahLst/>
              <a:cxnLst/>
              <a:rect l="l" t="t" r="r" b="b"/>
              <a:pathLst>
                <a:path w="1382934" h="247009">
                  <a:moveTo>
                    <a:pt x="75195" y="0"/>
                  </a:moveTo>
                  <a:lnTo>
                    <a:pt x="1307738" y="0"/>
                  </a:lnTo>
                  <a:cubicBezTo>
                    <a:pt x="1327682" y="0"/>
                    <a:pt x="1346808" y="7922"/>
                    <a:pt x="1360910" y="22024"/>
                  </a:cubicBezTo>
                  <a:cubicBezTo>
                    <a:pt x="1375012" y="36126"/>
                    <a:pt x="1382934" y="55252"/>
                    <a:pt x="1382934" y="75195"/>
                  </a:cubicBezTo>
                  <a:lnTo>
                    <a:pt x="1382934" y="171814"/>
                  </a:lnTo>
                  <a:cubicBezTo>
                    <a:pt x="1382934" y="213343"/>
                    <a:pt x="1349268" y="247009"/>
                    <a:pt x="1307738" y="247009"/>
                  </a:cubicBezTo>
                  <a:lnTo>
                    <a:pt x="75195" y="247009"/>
                  </a:lnTo>
                  <a:cubicBezTo>
                    <a:pt x="55252" y="247009"/>
                    <a:pt x="36126" y="239087"/>
                    <a:pt x="22024" y="224985"/>
                  </a:cubicBezTo>
                  <a:cubicBezTo>
                    <a:pt x="7922" y="210883"/>
                    <a:pt x="0" y="191757"/>
                    <a:pt x="0" y="171814"/>
                  </a:cubicBezTo>
                  <a:lnTo>
                    <a:pt x="0" y="75195"/>
                  </a:lnTo>
                  <a:cubicBezTo>
                    <a:pt x="0" y="55252"/>
                    <a:pt x="7922" y="36126"/>
                    <a:pt x="22024" y="22024"/>
                  </a:cubicBezTo>
                  <a:cubicBezTo>
                    <a:pt x="36126" y="7922"/>
                    <a:pt x="55252" y="0"/>
                    <a:pt x="75195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82934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497078" y="3556564"/>
            <a:ext cx="9465849" cy="1318485"/>
            <a:chOff x="0" y="0"/>
            <a:chExt cx="2493063" cy="3472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3063" cy="347255"/>
            </a:xfrm>
            <a:custGeom>
              <a:avLst/>
              <a:gdLst/>
              <a:ahLst/>
              <a:cxnLst/>
              <a:rect l="l" t="t" r="r" b="b"/>
              <a:pathLst>
                <a:path w="2493063" h="347255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05543"/>
                  </a:lnTo>
                  <a:cubicBezTo>
                    <a:pt x="2493063" y="316606"/>
                    <a:pt x="2488668" y="327216"/>
                    <a:pt x="2480846" y="335038"/>
                  </a:cubicBezTo>
                  <a:cubicBezTo>
                    <a:pt x="2473023" y="342861"/>
                    <a:pt x="2462414" y="347255"/>
                    <a:pt x="2451351" y="347255"/>
                  </a:cubicBezTo>
                  <a:lnTo>
                    <a:pt x="41712" y="347255"/>
                  </a:lnTo>
                  <a:cubicBezTo>
                    <a:pt x="30649" y="347255"/>
                    <a:pt x="20040" y="342861"/>
                    <a:pt x="12217" y="335038"/>
                  </a:cubicBezTo>
                  <a:cubicBezTo>
                    <a:pt x="4395" y="327216"/>
                    <a:pt x="0" y="316606"/>
                    <a:pt x="0" y="305543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93063" cy="38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497078" y="5384627"/>
            <a:ext cx="9465849" cy="1727299"/>
            <a:chOff x="0" y="0"/>
            <a:chExt cx="2493063" cy="4549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93063" cy="454927"/>
            </a:xfrm>
            <a:custGeom>
              <a:avLst/>
              <a:gdLst/>
              <a:ahLst/>
              <a:cxnLst/>
              <a:rect l="l" t="t" r="r" b="b"/>
              <a:pathLst>
                <a:path w="2493063" h="454927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413215"/>
                  </a:lnTo>
                  <a:cubicBezTo>
                    <a:pt x="2493063" y="424277"/>
                    <a:pt x="2488668" y="434887"/>
                    <a:pt x="2480846" y="442709"/>
                  </a:cubicBezTo>
                  <a:cubicBezTo>
                    <a:pt x="2473023" y="450532"/>
                    <a:pt x="2462414" y="454927"/>
                    <a:pt x="2451351" y="454927"/>
                  </a:cubicBezTo>
                  <a:lnTo>
                    <a:pt x="41712" y="454927"/>
                  </a:lnTo>
                  <a:cubicBezTo>
                    <a:pt x="30649" y="454927"/>
                    <a:pt x="20040" y="450532"/>
                    <a:pt x="12217" y="442709"/>
                  </a:cubicBezTo>
                  <a:cubicBezTo>
                    <a:pt x="4395" y="434887"/>
                    <a:pt x="0" y="424277"/>
                    <a:pt x="0" y="413215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93063" cy="4930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497078" y="7424145"/>
            <a:ext cx="9465849" cy="1377725"/>
            <a:chOff x="0" y="0"/>
            <a:chExt cx="2493063" cy="3628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93063" cy="362858"/>
            </a:xfrm>
            <a:custGeom>
              <a:avLst/>
              <a:gdLst/>
              <a:ahLst/>
              <a:cxnLst/>
              <a:rect l="l" t="t" r="r" b="b"/>
              <a:pathLst>
                <a:path w="2493063" h="362858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21146"/>
                  </a:lnTo>
                  <a:cubicBezTo>
                    <a:pt x="2493063" y="332209"/>
                    <a:pt x="2488668" y="342818"/>
                    <a:pt x="2480846" y="350641"/>
                  </a:cubicBezTo>
                  <a:cubicBezTo>
                    <a:pt x="2473023" y="358463"/>
                    <a:pt x="2462414" y="362858"/>
                    <a:pt x="2451351" y="362858"/>
                  </a:cubicBezTo>
                  <a:lnTo>
                    <a:pt x="41712" y="362858"/>
                  </a:lnTo>
                  <a:cubicBezTo>
                    <a:pt x="18675" y="362858"/>
                    <a:pt x="0" y="344183"/>
                    <a:pt x="0" y="321146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493063" cy="400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2222495" y="2987566"/>
            <a:ext cx="4356702" cy="6539141"/>
          </a:xfrm>
          <a:custGeom>
            <a:avLst/>
            <a:gdLst/>
            <a:ahLst/>
            <a:cxnLst/>
            <a:rect l="l" t="t" r="r" b="b"/>
            <a:pathLst>
              <a:path w="4356702" h="6539141">
                <a:moveTo>
                  <a:pt x="0" y="0"/>
                </a:moveTo>
                <a:lnTo>
                  <a:pt x="4356702" y="0"/>
                </a:lnTo>
                <a:lnTo>
                  <a:pt x="4356702" y="6539141"/>
                </a:lnTo>
                <a:lnTo>
                  <a:pt x="0" y="6539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22495" y="2217455"/>
            <a:ext cx="4763332" cy="42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2 - Time Integration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591929" y="3843189"/>
            <a:ext cx="9269249" cy="73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Apply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FVM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in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space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to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tra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sform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PDE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into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l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arg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ODE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sys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em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591929" y="5723019"/>
            <a:ext cx="9370998" cy="109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Us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scip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y.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nteg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ra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te.so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l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v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_ivp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with the BDF (implicit, 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tiff)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solver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– id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eal for diffusion‑dominate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d,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stiff rea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tion‑adv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ctio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sys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te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m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591929" y="7785361"/>
            <a:ext cx="9370998" cy="73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Evaluat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 at discrete output times 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t_eval​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to 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tr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ack temporal evolution.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1889115" y="1952167"/>
            <a:ext cx="6590048" cy="937864"/>
            <a:chOff x="0" y="0"/>
            <a:chExt cx="1735651" cy="2470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5650" cy="247009"/>
            </a:xfrm>
            <a:custGeom>
              <a:avLst/>
              <a:gdLst/>
              <a:ahLst/>
              <a:cxnLst/>
              <a:rect l="l" t="t" r="r" b="b"/>
              <a:pathLst>
                <a:path w="1735650" h="247009">
                  <a:moveTo>
                    <a:pt x="59914" y="0"/>
                  </a:moveTo>
                  <a:lnTo>
                    <a:pt x="1675736" y="0"/>
                  </a:lnTo>
                  <a:cubicBezTo>
                    <a:pt x="1708826" y="0"/>
                    <a:pt x="1735650" y="26825"/>
                    <a:pt x="1735650" y="59914"/>
                  </a:cubicBezTo>
                  <a:lnTo>
                    <a:pt x="1735650" y="187095"/>
                  </a:lnTo>
                  <a:cubicBezTo>
                    <a:pt x="1735650" y="220185"/>
                    <a:pt x="1708826" y="247009"/>
                    <a:pt x="1675736" y="247009"/>
                  </a:cubicBezTo>
                  <a:lnTo>
                    <a:pt x="59914" y="247009"/>
                  </a:lnTo>
                  <a:cubicBezTo>
                    <a:pt x="44024" y="247009"/>
                    <a:pt x="28785" y="240697"/>
                    <a:pt x="17548" y="229461"/>
                  </a:cubicBezTo>
                  <a:cubicBezTo>
                    <a:pt x="6312" y="218225"/>
                    <a:pt x="0" y="202985"/>
                    <a:pt x="0" y="187095"/>
                  </a:cubicBezTo>
                  <a:lnTo>
                    <a:pt x="0" y="59914"/>
                  </a:lnTo>
                  <a:cubicBezTo>
                    <a:pt x="0" y="26825"/>
                    <a:pt x="26825" y="0"/>
                    <a:pt x="59914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35651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497078" y="3556564"/>
            <a:ext cx="9465849" cy="1318485"/>
            <a:chOff x="0" y="0"/>
            <a:chExt cx="2493063" cy="3472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3063" cy="347255"/>
            </a:xfrm>
            <a:custGeom>
              <a:avLst/>
              <a:gdLst/>
              <a:ahLst/>
              <a:cxnLst/>
              <a:rect l="l" t="t" r="r" b="b"/>
              <a:pathLst>
                <a:path w="2493063" h="347255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305543"/>
                  </a:lnTo>
                  <a:cubicBezTo>
                    <a:pt x="2493063" y="316606"/>
                    <a:pt x="2488668" y="327216"/>
                    <a:pt x="2480846" y="335038"/>
                  </a:cubicBezTo>
                  <a:cubicBezTo>
                    <a:pt x="2473023" y="342861"/>
                    <a:pt x="2462414" y="347255"/>
                    <a:pt x="2451351" y="347255"/>
                  </a:cubicBezTo>
                  <a:lnTo>
                    <a:pt x="41712" y="347255"/>
                  </a:lnTo>
                  <a:cubicBezTo>
                    <a:pt x="30649" y="347255"/>
                    <a:pt x="20040" y="342861"/>
                    <a:pt x="12217" y="335038"/>
                  </a:cubicBezTo>
                  <a:cubicBezTo>
                    <a:pt x="4395" y="327216"/>
                    <a:pt x="0" y="316606"/>
                    <a:pt x="0" y="305543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93063" cy="38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497078" y="5036153"/>
            <a:ext cx="9465849" cy="980494"/>
            <a:chOff x="0" y="0"/>
            <a:chExt cx="2493063" cy="2582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93063" cy="258237"/>
            </a:xfrm>
            <a:custGeom>
              <a:avLst/>
              <a:gdLst/>
              <a:ahLst/>
              <a:cxnLst/>
              <a:rect l="l" t="t" r="r" b="b"/>
              <a:pathLst>
                <a:path w="2493063" h="258237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216525"/>
                  </a:lnTo>
                  <a:cubicBezTo>
                    <a:pt x="2493063" y="227588"/>
                    <a:pt x="2488668" y="238198"/>
                    <a:pt x="2480846" y="246020"/>
                  </a:cubicBezTo>
                  <a:cubicBezTo>
                    <a:pt x="2473023" y="253843"/>
                    <a:pt x="2462414" y="258237"/>
                    <a:pt x="2451351" y="258237"/>
                  </a:cubicBezTo>
                  <a:lnTo>
                    <a:pt x="41712" y="258237"/>
                  </a:lnTo>
                  <a:cubicBezTo>
                    <a:pt x="30649" y="258237"/>
                    <a:pt x="20040" y="253843"/>
                    <a:pt x="12217" y="246020"/>
                  </a:cubicBezTo>
                  <a:cubicBezTo>
                    <a:pt x="4395" y="238198"/>
                    <a:pt x="0" y="227588"/>
                    <a:pt x="0" y="216525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493063" cy="2963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544503" y="6202617"/>
            <a:ext cx="9465849" cy="2906898"/>
            <a:chOff x="0" y="0"/>
            <a:chExt cx="2493063" cy="7656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93063" cy="765603"/>
            </a:xfrm>
            <a:custGeom>
              <a:avLst/>
              <a:gdLst/>
              <a:ahLst/>
              <a:cxnLst/>
              <a:rect l="l" t="t" r="r" b="b"/>
              <a:pathLst>
                <a:path w="2493063" h="765603">
                  <a:moveTo>
                    <a:pt x="41712" y="0"/>
                  </a:moveTo>
                  <a:lnTo>
                    <a:pt x="2451351" y="0"/>
                  </a:lnTo>
                  <a:cubicBezTo>
                    <a:pt x="2462414" y="0"/>
                    <a:pt x="2473023" y="4395"/>
                    <a:pt x="2480846" y="12217"/>
                  </a:cubicBezTo>
                  <a:cubicBezTo>
                    <a:pt x="2488668" y="20040"/>
                    <a:pt x="2493063" y="30649"/>
                    <a:pt x="2493063" y="41712"/>
                  </a:cubicBezTo>
                  <a:lnTo>
                    <a:pt x="2493063" y="723891"/>
                  </a:lnTo>
                  <a:cubicBezTo>
                    <a:pt x="2493063" y="734954"/>
                    <a:pt x="2488668" y="745563"/>
                    <a:pt x="2480846" y="753386"/>
                  </a:cubicBezTo>
                  <a:cubicBezTo>
                    <a:pt x="2473023" y="761208"/>
                    <a:pt x="2462414" y="765603"/>
                    <a:pt x="2451351" y="765603"/>
                  </a:cubicBezTo>
                  <a:lnTo>
                    <a:pt x="41712" y="765603"/>
                  </a:lnTo>
                  <a:cubicBezTo>
                    <a:pt x="18675" y="765603"/>
                    <a:pt x="0" y="746928"/>
                    <a:pt x="0" y="723891"/>
                  </a:cubicBezTo>
                  <a:lnTo>
                    <a:pt x="0" y="41712"/>
                  </a:lnTo>
                  <a:cubicBezTo>
                    <a:pt x="0" y="30649"/>
                    <a:pt x="4395" y="20040"/>
                    <a:pt x="12217" y="12217"/>
                  </a:cubicBezTo>
                  <a:cubicBezTo>
                    <a:pt x="20040" y="4395"/>
                    <a:pt x="30649" y="0"/>
                    <a:pt x="41712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493063" cy="803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9" name="Freeform 19"/>
          <p:cNvSpPr/>
          <p:nvPr/>
        </p:nvSpPr>
        <p:spPr>
          <a:xfrm>
            <a:off x="2222495" y="2987566"/>
            <a:ext cx="4356702" cy="6539141"/>
          </a:xfrm>
          <a:custGeom>
            <a:avLst/>
            <a:gdLst/>
            <a:ahLst/>
            <a:cxnLst/>
            <a:rect l="l" t="t" r="r" b="b"/>
            <a:pathLst>
              <a:path w="4356702" h="6539141">
                <a:moveTo>
                  <a:pt x="0" y="0"/>
                </a:moveTo>
                <a:lnTo>
                  <a:pt x="4356702" y="0"/>
                </a:lnTo>
                <a:lnTo>
                  <a:pt x="4356702" y="6539141"/>
                </a:lnTo>
                <a:lnTo>
                  <a:pt x="0" y="6539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NUMERICAL SOLUTION STEPS FVM 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22495" y="2217455"/>
            <a:ext cx="6144844" cy="42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3- Flux Calculations at Cell Faces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591929" y="3843189"/>
            <a:ext cx="9269249" cy="73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Diffus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ion flux: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2885"/>
              </a:lnSpc>
              <a:spcBef>
                <a:spcPct val="0"/>
              </a:spcBef>
            </a:pP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      </a:t>
            </a:r>
            <a:r>
              <a:rPr lang="en-US" sz="2600" u="none" strike="noStrike" spc="26">
                <a:solidFill>
                  <a:srgbClr val="FF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Jdiff,uj[i+½]=−Dj (uj[i+1]−uj[i])/Δx</a:t>
            </a:r>
            <a:endParaRPr lang="en-US" sz="2600" u="none" strike="noStrike" spc="26">
              <a:solidFill>
                <a:srgbClr val="FF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591929" y="5332249"/>
            <a:ext cx="9667371" cy="37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o‑flux (Neumann) BCs: set J=0J=0J=0 at domain ends.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639354" y="6302398"/>
            <a:ext cx="9370998" cy="363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0" lvl="1" indent="-280670" algn="l">
              <a:lnSpc>
                <a:spcPts val="2885"/>
              </a:lnSpc>
              <a:buFont typeface="Arial" panose="020B0604020202020204"/>
              <a:buChar char="•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Chemotaxis flux:</a:t>
            </a:r>
            <a:endParaRPr lang="en-US" sz="2600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122680" lvl="2" indent="-374015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Comput</a:t>
            </a: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 local chemotaxis coeff. at centers: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122680" lvl="2" indent="-374015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Harmonic‑mean to face: χi+½=2 χi χi+1χi+χi+1\chi_{i+½} = \tfrac{2\,\chi_i\,\chi_{i+1}}{\chi_i + \chi_{i+1}}χi+½​=χi​+χi+1​2χi​χi+1​​.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122680" lvl="2" indent="-374015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⚬"/>
            </a:pPr>
            <a:r>
              <a:rPr lang="en-US" sz="2600" u="none" strike="noStrike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Jchemo[i+½]=χi+½ (u2[i+1]−u2[i])/ΔxJ_{\text{chemo}}[i+½] = \chi_{i+½}\,(u₂[i+1] - u₂[i]) / ΔxJchemo​[i+½]=χi+½​(u2​[i+1]−u2​[i])/Δx.</a:t>
            </a:r>
            <a:endParaRPr lang="en-US" sz="2600" u="none" strike="noStrike" spc="26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561340" lvl="1" indent="-280670" algn="l">
              <a:lnSpc>
                <a:spcPts val="2885"/>
              </a:lnSpc>
              <a:spcBef>
                <a:spcPct val="0"/>
              </a:spcBef>
              <a:buFont typeface="Arial" panose="020B0604020202020204"/>
              <a:buChar char="•"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6849000" y="-173089"/>
            <a:ext cx="2094908" cy="3254182"/>
          </a:xfrm>
          <a:custGeom>
            <a:avLst/>
            <a:gdLst/>
            <a:ahLst/>
            <a:cxnLst/>
            <a:rect l="l" t="t" r="r" b="b"/>
            <a:pathLst>
              <a:path w="2094908" h="3254182">
                <a:moveTo>
                  <a:pt x="2094908" y="3254182"/>
                </a:moveTo>
                <a:lnTo>
                  <a:pt x="0" y="3254182"/>
                </a:lnTo>
                <a:lnTo>
                  <a:pt x="0" y="0"/>
                </a:lnTo>
                <a:lnTo>
                  <a:pt x="2094908" y="0"/>
                </a:lnTo>
                <a:lnTo>
                  <a:pt x="2094908" y="32541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-657862" y="-237203"/>
            <a:ext cx="2094908" cy="3254182"/>
          </a:xfrm>
          <a:custGeom>
            <a:avLst/>
            <a:gdLst/>
            <a:ahLst/>
            <a:cxnLst/>
            <a:rect l="l" t="t" r="r" b="b"/>
            <a:pathLst>
              <a:path w="2094908" h="3254182">
                <a:moveTo>
                  <a:pt x="2094908" y="3254182"/>
                </a:moveTo>
                <a:lnTo>
                  <a:pt x="0" y="3254182"/>
                </a:lnTo>
                <a:lnTo>
                  <a:pt x="0" y="0"/>
                </a:lnTo>
                <a:lnTo>
                  <a:pt x="2094908" y="0"/>
                </a:lnTo>
                <a:lnTo>
                  <a:pt x="2094908" y="32541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6617458" y="1880151"/>
            <a:ext cx="5274869" cy="7895982"/>
            <a:chOff x="0" y="0"/>
            <a:chExt cx="1389266" cy="2079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89266" cy="2079600"/>
            </a:xfrm>
            <a:custGeom>
              <a:avLst/>
              <a:gdLst/>
              <a:ahLst/>
              <a:cxnLst/>
              <a:rect l="l" t="t" r="r" b="b"/>
              <a:pathLst>
                <a:path w="1389266" h="2079600">
                  <a:moveTo>
                    <a:pt x="74853" y="0"/>
                  </a:moveTo>
                  <a:lnTo>
                    <a:pt x="1314413" y="0"/>
                  </a:lnTo>
                  <a:cubicBezTo>
                    <a:pt x="1334265" y="0"/>
                    <a:pt x="1353304" y="7886"/>
                    <a:pt x="1367342" y="21924"/>
                  </a:cubicBezTo>
                  <a:cubicBezTo>
                    <a:pt x="1381380" y="35961"/>
                    <a:pt x="1389266" y="55000"/>
                    <a:pt x="1389266" y="74853"/>
                  </a:cubicBezTo>
                  <a:lnTo>
                    <a:pt x="1389266" y="2004748"/>
                  </a:lnTo>
                  <a:cubicBezTo>
                    <a:pt x="1389266" y="2024600"/>
                    <a:pt x="1381380" y="2043639"/>
                    <a:pt x="1367342" y="2057676"/>
                  </a:cubicBezTo>
                  <a:cubicBezTo>
                    <a:pt x="1353304" y="2071714"/>
                    <a:pt x="1334265" y="2079600"/>
                    <a:pt x="1314413" y="2079600"/>
                  </a:cubicBezTo>
                  <a:lnTo>
                    <a:pt x="74853" y="2079600"/>
                  </a:lnTo>
                  <a:cubicBezTo>
                    <a:pt x="55000" y="2079600"/>
                    <a:pt x="35961" y="2071714"/>
                    <a:pt x="21924" y="2057676"/>
                  </a:cubicBezTo>
                  <a:cubicBezTo>
                    <a:pt x="7886" y="2043639"/>
                    <a:pt x="0" y="2024600"/>
                    <a:pt x="0" y="2004748"/>
                  </a:cubicBezTo>
                  <a:lnTo>
                    <a:pt x="0" y="74853"/>
                  </a:lnTo>
                  <a:cubicBezTo>
                    <a:pt x="0" y="55000"/>
                    <a:pt x="7886" y="35961"/>
                    <a:pt x="21924" y="21924"/>
                  </a:cubicBezTo>
                  <a:cubicBezTo>
                    <a:pt x="35961" y="7886"/>
                    <a:pt x="55000" y="0"/>
                    <a:pt x="74853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89266" cy="211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2206652" y="1880151"/>
            <a:ext cx="5689802" cy="7895982"/>
            <a:chOff x="0" y="0"/>
            <a:chExt cx="1498549" cy="207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8549" cy="2079600"/>
            </a:xfrm>
            <a:custGeom>
              <a:avLst/>
              <a:gdLst/>
              <a:ahLst/>
              <a:cxnLst/>
              <a:rect l="l" t="t" r="r" b="b"/>
              <a:pathLst>
                <a:path w="1498549" h="2079600">
                  <a:moveTo>
                    <a:pt x="69394" y="0"/>
                  </a:moveTo>
                  <a:lnTo>
                    <a:pt x="1429155" y="0"/>
                  </a:lnTo>
                  <a:cubicBezTo>
                    <a:pt x="1447559" y="0"/>
                    <a:pt x="1465210" y="7311"/>
                    <a:pt x="1478224" y="20325"/>
                  </a:cubicBezTo>
                  <a:cubicBezTo>
                    <a:pt x="1491238" y="33339"/>
                    <a:pt x="1498549" y="50990"/>
                    <a:pt x="1498549" y="69394"/>
                  </a:cubicBezTo>
                  <a:lnTo>
                    <a:pt x="1498549" y="2010206"/>
                  </a:lnTo>
                  <a:cubicBezTo>
                    <a:pt x="1498549" y="2028611"/>
                    <a:pt x="1491238" y="2046261"/>
                    <a:pt x="1478224" y="2059275"/>
                  </a:cubicBezTo>
                  <a:cubicBezTo>
                    <a:pt x="1465210" y="2072289"/>
                    <a:pt x="1447559" y="2079600"/>
                    <a:pt x="1429155" y="2079600"/>
                  </a:cubicBezTo>
                  <a:lnTo>
                    <a:pt x="69394" y="2079600"/>
                  </a:lnTo>
                  <a:cubicBezTo>
                    <a:pt x="50990" y="2079600"/>
                    <a:pt x="33339" y="2072289"/>
                    <a:pt x="20325" y="2059275"/>
                  </a:cubicBezTo>
                  <a:cubicBezTo>
                    <a:pt x="7311" y="2046261"/>
                    <a:pt x="0" y="2028611"/>
                    <a:pt x="0" y="2010206"/>
                  </a:cubicBezTo>
                  <a:lnTo>
                    <a:pt x="0" y="69394"/>
                  </a:lnTo>
                  <a:cubicBezTo>
                    <a:pt x="0" y="50990"/>
                    <a:pt x="7311" y="33339"/>
                    <a:pt x="20325" y="20325"/>
                  </a:cubicBezTo>
                  <a:cubicBezTo>
                    <a:pt x="33339" y="7311"/>
                    <a:pt x="50990" y="0"/>
                    <a:pt x="69394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98549" cy="211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389592" y="1880151"/>
            <a:ext cx="5913541" cy="7895982"/>
            <a:chOff x="0" y="0"/>
            <a:chExt cx="1557476" cy="207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7476" cy="2079600"/>
            </a:xfrm>
            <a:custGeom>
              <a:avLst/>
              <a:gdLst/>
              <a:ahLst/>
              <a:cxnLst/>
              <a:rect l="l" t="t" r="r" b="b"/>
              <a:pathLst>
                <a:path w="1557476" h="2079600">
                  <a:moveTo>
                    <a:pt x="66768" y="0"/>
                  </a:moveTo>
                  <a:lnTo>
                    <a:pt x="1490707" y="0"/>
                  </a:lnTo>
                  <a:cubicBezTo>
                    <a:pt x="1508415" y="0"/>
                    <a:pt x="1525398" y="7035"/>
                    <a:pt x="1537920" y="19556"/>
                  </a:cubicBezTo>
                  <a:cubicBezTo>
                    <a:pt x="1550441" y="32078"/>
                    <a:pt x="1557476" y="49060"/>
                    <a:pt x="1557476" y="66768"/>
                  </a:cubicBezTo>
                  <a:lnTo>
                    <a:pt x="1557476" y="2012832"/>
                  </a:lnTo>
                  <a:cubicBezTo>
                    <a:pt x="1557476" y="2049707"/>
                    <a:pt x="1527583" y="2079600"/>
                    <a:pt x="1490707" y="2079600"/>
                  </a:cubicBezTo>
                  <a:lnTo>
                    <a:pt x="66768" y="2079600"/>
                  </a:lnTo>
                  <a:cubicBezTo>
                    <a:pt x="29893" y="2079600"/>
                    <a:pt x="0" y="2049707"/>
                    <a:pt x="0" y="2012832"/>
                  </a:cubicBezTo>
                  <a:lnTo>
                    <a:pt x="0" y="66768"/>
                  </a:lnTo>
                  <a:cubicBezTo>
                    <a:pt x="0" y="29893"/>
                    <a:pt x="29893" y="0"/>
                    <a:pt x="66768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57476" cy="211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6901187" y="2113861"/>
            <a:ext cx="4707410" cy="937864"/>
            <a:chOff x="0" y="0"/>
            <a:chExt cx="1239812" cy="2470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9812" cy="247009"/>
            </a:xfrm>
            <a:custGeom>
              <a:avLst/>
              <a:gdLst/>
              <a:ahLst/>
              <a:cxnLst/>
              <a:rect l="l" t="t" r="r" b="b"/>
              <a:pathLst>
                <a:path w="1239812" h="247009">
                  <a:moveTo>
                    <a:pt x="83876" y="0"/>
                  </a:moveTo>
                  <a:lnTo>
                    <a:pt x="1155936" y="0"/>
                  </a:lnTo>
                  <a:cubicBezTo>
                    <a:pt x="1178181" y="0"/>
                    <a:pt x="1199515" y="8837"/>
                    <a:pt x="1215245" y="24567"/>
                  </a:cubicBezTo>
                  <a:cubicBezTo>
                    <a:pt x="1230975" y="40296"/>
                    <a:pt x="1239812" y="61631"/>
                    <a:pt x="1239812" y="83876"/>
                  </a:cubicBezTo>
                  <a:lnTo>
                    <a:pt x="1239812" y="163134"/>
                  </a:lnTo>
                  <a:cubicBezTo>
                    <a:pt x="1239812" y="185379"/>
                    <a:pt x="1230975" y="206713"/>
                    <a:pt x="1215245" y="222443"/>
                  </a:cubicBezTo>
                  <a:cubicBezTo>
                    <a:pt x="1199515" y="238173"/>
                    <a:pt x="1178181" y="247009"/>
                    <a:pt x="1155936" y="247009"/>
                  </a:cubicBezTo>
                  <a:lnTo>
                    <a:pt x="83876" y="247009"/>
                  </a:lnTo>
                  <a:cubicBezTo>
                    <a:pt x="61631" y="247009"/>
                    <a:pt x="40296" y="238173"/>
                    <a:pt x="24567" y="222443"/>
                  </a:cubicBezTo>
                  <a:cubicBezTo>
                    <a:pt x="8837" y="206713"/>
                    <a:pt x="0" y="185379"/>
                    <a:pt x="0" y="163134"/>
                  </a:cubicBezTo>
                  <a:lnTo>
                    <a:pt x="0" y="83876"/>
                  </a:lnTo>
                  <a:cubicBezTo>
                    <a:pt x="0" y="61631"/>
                    <a:pt x="8837" y="40296"/>
                    <a:pt x="24567" y="24567"/>
                  </a:cubicBezTo>
                  <a:cubicBezTo>
                    <a:pt x="40296" y="8837"/>
                    <a:pt x="61631" y="0"/>
                    <a:pt x="83876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239812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2304859" y="2047732"/>
            <a:ext cx="5493387" cy="1060596"/>
            <a:chOff x="0" y="0"/>
            <a:chExt cx="1446818" cy="2793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46818" cy="279334"/>
            </a:xfrm>
            <a:custGeom>
              <a:avLst/>
              <a:gdLst/>
              <a:ahLst/>
              <a:cxnLst/>
              <a:rect l="l" t="t" r="r" b="b"/>
              <a:pathLst>
                <a:path w="1446818" h="279334">
                  <a:moveTo>
                    <a:pt x="71875" y="0"/>
                  </a:moveTo>
                  <a:lnTo>
                    <a:pt x="1374943" y="0"/>
                  </a:lnTo>
                  <a:cubicBezTo>
                    <a:pt x="1394005" y="0"/>
                    <a:pt x="1412287" y="7573"/>
                    <a:pt x="1425766" y="21052"/>
                  </a:cubicBezTo>
                  <a:cubicBezTo>
                    <a:pt x="1439246" y="34531"/>
                    <a:pt x="1446818" y="52813"/>
                    <a:pt x="1446818" y="71875"/>
                  </a:cubicBezTo>
                  <a:lnTo>
                    <a:pt x="1446818" y="207459"/>
                  </a:lnTo>
                  <a:cubicBezTo>
                    <a:pt x="1446818" y="226521"/>
                    <a:pt x="1439246" y="244803"/>
                    <a:pt x="1425766" y="258282"/>
                  </a:cubicBezTo>
                  <a:cubicBezTo>
                    <a:pt x="1412287" y="271761"/>
                    <a:pt x="1394005" y="279334"/>
                    <a:pt x="1374943" y="279334"/>
                  </a:cubicBezTo>
                  <a:lnTo>
                    <a:pt x="71875" y="279334"/>
                  </a:lnTo>
                  <a:cubicBezTo>
                    <a:pt x="52813" y="279334"/>
                    <a:pt x="34531" y="271761"/>
                    <a:pt x="21052" y="258282"/>
                  </a:cubicBezTo>
                  <a:cubicBezTo>
                    <a:pt x="7573" y="244803"/>
                    <a:pt x="0" y="226521"/>
                    <a:pt x="0" y="207459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46818" cy="317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786113" y="2113861"/>
            <a:ext cx="5231270" cy="937864"/>
            <a:chOff x="0" y="0"/>
            <a:chExt cx="1377783" cy="2470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77783" cy="247009"/>
            </a:xfrm>
            <a:custGeom>
              <a:avLst/>
              <a:gdLst/>
              <a:ahLst/>
              <a:cxnLst/>
              <a:rect l="l" t="t" r="r" b="b"/>
              <a:pathLst>
                <a:path w="1377783" h="247009">
                  <a:moveTo>
                    <a:pt x="75476" y="0"/>
                  </a:moveTo>
                  <a:lnTo>
                    <a:pt x="1302307" y="0"/>
                  </a:lnTo>
                  <a:cubicBezTo>
                    <a:pt x="1343991" y="0"/>
                    <a:pt x="1377783" y="33792"/>
                    <a:pt x="1377783" y="75476"/>
                  </a:cubicBezTo>
                  <a:lnTo>
                    <a:pt x="1377783" y="171533"/>
                  </a:lnTo>
                  <a:cubicBezTo>
                    <a:pt x="1377783" y="213217"/>
                    <a:pt x="1343991" y="247009"/>
                    <a:pt x="1302307" y="247009"/>
                  </a:cubicBezTo>
                  <a:lnTo>
                    <a:pt x="75476" y="247009"/>
                  </a:lnTo>
                  <a:cubicBezTo>
                    <a:pt x="55459" y="247009"/>
                    <a:pt x="36261" y="239057"/>
                    <a:pt x="22107" y="224903"/>
                  </a:cubicBezTo>
                  <a:cubicBezTo>
                    <a:pt x="7952" y="210748"/>
                    <a:pt x="0" y="191551"/>
                    <a:pt x="0" y="171533"/>
                  </a:cubicBezTo>
                  <a:lnTo>
                    <a:pt x="0" y="75476"/>
                  </a:lnTo>
                  <a:cubicBezTo>
                    <a:pt x="0" y="33792"/>
                    <a:pt x="33792" y="0"/>
                    <a:pt x="75476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77783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68900" y="3032128"/>
            <a:ext cx="5913541" cy="730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spc="27">
                <a:solidFill>
                  <a:srgbClr val="7D9B76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Initial Condi</a:t>
            </a:r>
            <a:r>
              <a:rPr lang="en-US" sz="2800" spc="27">
                <a:solidFill>
                  <a:srgbClr val="7D9B76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tion:</a:t>
            </a: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a Gaussian bump</a:t>
            </a:r>
            <a:endParaRPr lang="en-US" sz="2800" spc="27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4200"/>
              </a:lnSpc>
            </a:pP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</a:t>
            </a:r>
            <a:endParaRPr lang="en-US" sz="2800" spc="27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4200"/>
              </a:lnSpc>
            </a:pPr>
          </a:p>
          <a:p>
            <a:pPr marL="604520" lvl="1" indent="-30226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spc="27">
                <a:solidFill>
                  <a:srgbClr val="7D9B76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Expected Behavior:</a:t>
            </a: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pure diffusion should “flatten out” that bump over time, leading to a spatially uniform profile at late times.</a:t>
            </a:r>
            <a:endParaRPr lang="en-US" sz="2800" spc="27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604520" lvl="1" indent="-30226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spc="27">
                <a:solidFill>
                  <a:srgbClr val="7D9B76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Validation Check</a:t>
            </a: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: snapshots at t=0 ,t_final confirm the curve is smoothing as expected.</a:t>
            </a:r>
            <a:endParaRPr lang="en-US" sz="2800" spc="27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4200"/>
              </a:lnSpc>
            </a:pPr>
          </a:p>
        </p:txBody>
      </p:sp>
      <p:sp>
        <p:nvSpPr>
          <p:cNvPr id="23" name="Freeform 23"/>
          <p:cNvSpPr/>
          <p:nvPr/>
        </p:nvSpPr>
        <p:spPr>
          <a:xfrm>
            <a:off x="1334233" y="4176504"/>
            <a:ext cx="4182875" cy="726902"/>
          </a:xfrm>
          <a:custGeom>
            <a:avLst/>
            <a:gdLst/>
            <a:ahLst/>
            <a:cxnLst/>
            <a:rect l="l" t="t" r="r" b="b"/>
            <a:pathLst>
              <a:path w="4182875" h="726902">
                <a:moveTo>
                  <a:pt x="0" y="0"/>
                </a:moveTo>
                <a:lnTo>
                  <a:pt x="4182875" y="0"/>
                </a:lnTo>
                <a:lnTo>
                  <a:pt x="4182875" y="726902"/>
                </a:lnTo>
                <a:lnTo>
                  <a:pt x="0" y="726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456787" y="945558"/>
            <a:ext cx="13374427" cy="934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5"/>
              </a:lnSpc>
            </a:pPr>
            <a:r>
              <a:rPr lang="en-US" sz="64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FVM SYSTEM</a:t>
            </a:r>
            <a:endParaRPr lang="en-US" sz="64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17458" y="2325618"/>
            <a:ext cx="527486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3270" spc="-65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VALIDATION METRICS</a:t>
            </a:r>
            <a:endParaRPr lang="en-US" sz="3270" spc="-65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304859" y="2117728"/>
            <a:ext cx="539518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5"/>
              </a:lnSpc>
            </a:pPr>
            <a:r>
              <a:rPr lang="en-US" sz="3270" spc="-65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CHEMOTAXIS-DRIVEN AGGREGATION</a:t>
            </a:r>
            <a:endParaRPr lang="en-US" sz="3270" spc="-65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71550" y="2325618"/>
            <a:ext cx="4908241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0"/>
              </a:lnSpc>
            </a:pPr>
            <a:r>
              <a:rPr lang="en-US" sz="3275" spc="-65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DIFFUSION DOMINANCE</a:t>
            </a:r>
            <a:endParaRPr lang="en-US" sz="3275" spc="-65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617458" y="4400357"/>
            <a:ext cx="5274869" cy="450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5"/>
              </a:lnSpc>
            </a:pPr>
          </a:p>
          <a:p>
            <a:pPr marL="604520" lvl="1" indent="-302260" algn="ctr">
              <a:lnSpc>
                <a:spcPts val="5880"/>
              </a:lnSpc>
              <a:buFont typeface="Arial" panose="020B0604020202020204"/>
              <a:buChar char="•"/>
            </a:pP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M</a:t>
            </a: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ass conservation error: </a:t>
            </a:r>
            <a:endParaRPr lang="en-US" sz="2800" spc="27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ctr">
              <a:lnSpc>
                <a:spcPts val="5880"/>
              </a:lnSpc>
            </a:pP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&lt; 0.1%</a:t>
            </a:r>
            <a:endParaRPr lang="en-US" sz="2800" spc="27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604520" lvl="1" indent="-302260" algn="ctr">
              <a:lnSpc>
                <a:spcPts val="5880"/>
              </a:lnSpc>
              <a:buFont typeface="Arial" panose="020B0604020202020204"/>
              <a:buChar char="•"/>
            </a:pP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Grid convergence</a:t>
            </a:r>
            <a:endParaRPr lang="en-US" sz="2800" spc="27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ctr">
              <a:lnSpc>
                <a:spcPts val="5880"/>
              </a:lnSpc>
            </a:pP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  </a:t>
            </a: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(h-refinement): Solution invariant at nx &gt; 51</a:t>
            </a:r>
            <a:endParaRPr lang="en-US" sz="2800" spc="27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ctr">
              <a:lnSpc>
                <a:spcPts val="3105"/>
              </a:lnSpc>
              <a:spcBef>
                <a:spcPct val="0"/>
              </a:spcBef>
            </a:pPr>
          </a:p>
        </p:txBody>
      </p:sp>
      <p:sp>
        <p:nvSpPr>
          <p:cNvPr id="29" name="TextBox 29"/>
          <p:cNvSpPr txBox="1"/>
          <p:nvPr/>
        </p:nvSpPr>
        <p:spPr>
          <a:xfrm>
            <a:off x="12094783" y="4783952"/>
            <a:ext cx="5913541" cy="384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ctr">
              <a:lnSpc>
                <a:spcPts val="5880"/>
              </a:lnSpc>
              <a:buFont typeface="Arial" panose="020B0604020202020204"/>
              <a:buChar char="•"/>
            </a:pP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Inp</a:t>
            </a: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ut: Uniform cells +</a:t>
            </a: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chemoa</a:t>
            </a: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ttractant peak</a:t>
            </a:r>
            <a:endParaRPr lang="en-US" sz="2800" spc="27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604520" lvl="1" indent="-302260" algn="ctr">
              <a:lnSpc>
                <a:spcPts val="5880"/>
              </a:lnSpc>
              <a:buFont typeface="Arial" panose="020B0604020202020204"/>
              <a:buChar char="•"/>
            </a:pP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Result: Cell clustering</a:t>
            </a:r>
            <a:endParaRPr lang="en-US" sz="2800" spc="27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ctr">
              <a:lnSpc>
                <a:spcPts val="5880"/>
              </a:lnSpc>
            </a:pP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  </a:t>
            </a:r>
            <a:r>
              <a:rPr lang="en-US" sz="2800" spc="27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  toward signal source</a:t>
            </a:r>
            <a:endParaRPr lang="en-US" sz="2800" spc="27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ctr">
              <a:lnSpc>
                <a:spcPts val="3105"/>
              </a:lnSpc>
            </a:pPr>
          </a:p>
          <a:p>
            <a:pPr algn="ctr">
              <a:lnSpc>
                <a:spcPts val="31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7428" y="1193159"/>
            <a:ext cx="6592973" cy="106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24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 FVM IN ACTION</a:t>
            </a:r>
            <a:endParaRPr lang="en-US" sz="724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747428" y="3854479"/>
            <a:ext cx="8062891" cy="4746565"/>
            <a:chOff x="0" y="0"/>
            <a:chExt cx="10750522" cy="6328753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10750522" cy="5854694"/>
              <a:chOff x="0" y="0"/>
              <a:chExt cx="2123560" cy="115648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23560" cy="1156483"/>
              </a:xfrm>
              <a:custGeom>
                <a:avLst/>
                <a:gdLst/>
                <a:ahLst/>
                <a:cxnLst/>
                <a:rect l="l" t="t" r="r" b="b"/>
                <a:pathLst>
                  <a:path w="2123560" h="1156483">
                    <a:moveTo>
                      <a:pt x="48970" y="0"/>
                    </a:moveTo>
                    <a:lnTo>
                      <a:pt x="2074590" y="0"/>
                    </a:lnTo>
                    <a:cubicBezTo>
                      <a:pt x="2087578" y="0"/>
                      <a:pt x="2100033" y="5159"/>
                      <a:pt x="2109217" y="14343"/>
                    </a:cubicBezTo>
                    <a:cubicBezTo>
                      <a:pt x="2118401" y="23527"/>
                      <a:pt x="2123560" y="35982"/>
                      <a:pt x="2123560" y="48970"/>
                    </a:cubicBezTo>
                    <a:lnTo>
                      <a:pt x="2123560" y="1107513"/>
                    </a:lnTo>
                    <a:cubicBezTo>
                      <a:pt x="2123560" y="1120501"/>
                      <a:pt x="2118401" y="1132956"/>
                      <a:pt x="2109217" y="1142140"/>
                    </a:cubicBezTo>
                    <a:cubicBezTo>
                      <a:pt x="2100033" y="1151324"/>
                      <a:pt x="2087578" y="1156483"/>
                      <a:pt x="2074590" y="1156483"/>
                    </a:cubicBezTo>
                    <a:lnTo>
                      <a:pt x="48970" y="1156483"/>
                    </a:lnTo>
                    <a:cubicBezTo>
                      <a:pt x="21925" y="1156483"/>
                      <a:pt x="0" y="1134558"/>
                      <a:pt x="0" y="1107513"/>
                    </a:cubicBezTo>
                    <a:lnTo>
                      <a:pt x="0" y="48970"/>
                    </a:lnTo>
                    <a:cubicBezTo>
                      <a:pt x="0" y="35982"/>
                      <a:pt x="5159" y="23527"/>
                      <a:pt x="14343" y="14343"/>
                    </a:cubicBezTo>
                    <a:cubicBezTo>
                      <a:pt x="23527" y="5159"/>
                      <a:pt x="35982" y="0"/>
                      <a:pt x="48970" y="0"/>
                    </a:cubicBezTo>
                    <a:close/>
                  </a:path>
                </a:pathLst>
              </a:custGeom>
              <a:solidFill>
                <a:srgbClr val="CBDDD1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123560" cy="11945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 rot="0">
              <a:off x="1671022" y="256525"/>
              <a:ext cx="7082392" cy="1250485"/>
              <a:chOff x="0" y="0"/>
              <a:chExt cx="1398991" cy="24700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98991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98991" h="247009">
                    <a:moveTo>
                      <a:pt x="74332" y="0"/>
                    </a:moveTo>
                    <a:lnTo>
                      <a:pt x="1324659" y="0"/>
                    </a:lnTo>
                    <a:cubicBezTo>
                      <a:pt x="1365711" y="0"/>
                      <a:pt x="1398991" y="33280"/>
                      <a:pt x="1398991" y="74332"/>
                    </a:cubicBezTo>
                    <a:lnTo>
                      <a:pt x="1398991" y="172677"/>
                    </a:lnTo>
                    <a:cubicBezTo>
                      <a:pt x="1398991" y="213730"/>
                      <a:pt x="1365711" y="247009"/>
                      <a:pt x="1324659" y="247009"/>
                    </a:cubicBezTo>
                    <a:lnTo>
                      <a:pt x="74332" y="247009"/>
                    </a:lnTo>
                    <a:cubicBezTo>
                      <a:pt x="33280" y="247009"/>
                      <a:pt x="0" y="213730"/>
                      <a:pt x="0" y="172677"/>
                    </a:cubicBezTo>
                    <a:lnTo>
                      <a:pt x="0" y="74332"/>
                    </a:lnTo>
                    <a:cubicBezTo>
                      <a:pt x="0" y="33280"/>
                      <a:pt x="33280" y="0"/>
                      <a:pt x="74332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398991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2016170" y="421110"/>
              <a:ext cx="6374827" cy="91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4475" spc="-89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VERIFICATION</a:t>
              </a:r>
              <a:endParaRPr lang="en-US" sz="4475" spc="-8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38786"/>
              <a:ext cx="10424437" cy="4389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0" lvl="1" indent="-269875" algn="l">
                <a:lnSpc>
                  <a:spcPts val="3775"/>
                </a:lnSpc>
                <a:buFont typeface="Arial" panose="020B0604020202020204"/>
                <a:buChar char="•"/>
              </a:pP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h-refinement: Grid convergence (e.g., nx=41 → nx=51) → Minimal change in solution (as in Sec 5.2).</a:t>
              </a:r>
              <a:endParaRPr lang="en-US" sz="2500" spc="2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marL="539750" lvl="1" indent="-269875" algn="l">
                <a:lnSpc>
                  <a:spcPts val="3775"/>
                </a:lnSpc>
                <a:buFont typeface="Arial" panose="020B0604020202020204"/>
                <a:buChar char="•"/>
              </a:pP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Term-wise analysis: Compute fluxes/reactions separately → Explain pattern origins (like pde_terms routine).</a:t>
              </a:r>
              <a:endParaRPr lang="en-US" sz="2500" spc="2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algn="l">
                <a:lnSpc>
                  <a:spcPts val="3775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9488913" y="3856686"/>
            <a:ext cx="8062912" cy="4742151"/>
            <a:chOff x="0" y="0"/>
            <a:chExt cx="10750550" cy="6322868"/>
          </a:xfrm>
        </p:grpSpPr>
        <p:grpSp>
          <p:nvGrpSpPr>
            <p:cNvPr id="13" name="Group 13"/>
            <p:cNvGrpSpPr/>
            <p:nvPr/>
          </p:nvGrpSpPr>
          <p:grpSpPr>
            <a:xfrm rot="0">
              <a:off x="0" y="0"/>
              <a:ext cx="10750550" cy="5854694"/>
              <a:chOff x="0" y="0"/>
              <a:chExt cx="2123565" cy="115648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123565" cy="1156483"/>
              </a:xfrm>
              <a:custGeom>
                <a:avLst/>
                <a:gdLst/>
                <a:ahLst/>
                <a:cxnLst/>
                <a:rect l="l" t="t" r="r" b="b"/>
                <a:pathLst>
                  <a:path w="2123565" h="1156483">
                    <a:moveTo>
                      <a:pt x="48970" y="0"/>
                    </a:moveTo>
                    <a:lnTo>
                      <a:pt x="2074596" y="0"/>
                    </a:lnTo>
                    <a:cubicBezTo>
                      <a:pt x="2101641" y="0"/>
                      <a:pt x="2123565" y="21924"/>
                      <a:pt x="2123565" y="48970"/>
                    </a:cubicBezTo>
                    <a:lnTo>
                      <a:pt x="2123565" y="1107513"/>
                    </a:lnTo>
                    <a:cubicBezTo>
                      <a:pt x="2123565" y="1120501"/>
                      <a:pt x="2118406" y="1132956"/>
                      <a:pt x="2109222" y="1142140"/>
                    </a:cubicBezTo>
                    <a:cubicBezTo>
                      <a:pt x="2100039" y="1151324"/>
                      <a:pt x="2087583" y="1156483"/>
                      <a:pt x="2074596" y="1156483"/>
                    </a:cubicBezTo>
                    <a:lnTo>
                      <a:pt x="48970" y="1156483"/>
                    </a:lnTo>
                    <a:cubicBezTo>
                      <a:pt x="21924" y="1156483"/>
                      <a:pt x="0" y="1134558"/>
                      <a:pt x="0" y="1107513"/>
                    </a:cubicBezTo>
                    <a:lnTo>
                      <a:pt x="0" y="48970"/>
                    </a:lnTo>
                    <a:cubicBezTo>
                      <a:pt x="0" y="35982"/>
                      <a:pt x="5159" y="23526"/>
                      <a:pt x="14343" y="14343"/>
                    </a:cubicBezTo>
                    <a:cubicBezTo>
                      <a:pt x="23526" y="5159"/>
                      <a:pt x="35982" y="0"/>
                      <a:pt x="48970" y="0"/>
                    </a:cubicBezTo>
                    <a:close/>
                  </a:path>
                </a:pathLst>
              </a:custGeom>
              <a:solidFill>
                <a:srgbClr val="CBDDD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2123565" cy="11945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0">
              <a:off x="1834079" y="250616"/>
              <a:ext cx="7082392" cy="1250485"/>
              <a:chOff x="0" y="0"/>
              <a:chExt cx="1398991" cy="24700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98991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98991" h="247009">
                    <a:moveTo>
                      <a:pt x="74332" y="0"/>
                    </a:moveTo>
                    <a:lnTo>
                      <a:pt x="1324659" y="0"/>
                    </a:lnTo>
                    <a:cubicBezTo>
                      <a:pt x="1365711" y="0"/>
                      <a:pt x="1398991" y="33280"/>
                      <a:pt x="1398991" y="74332"/>
                    </a:cubicBezTo>
                    <a:lnTo>
                      <a:pt x="1398991" y="172677"/>
                    </a:lnTo>
                    <a:cubicBezTo>
                      <a:pt x="1398991" y="213730"/>
                      <a:pt x="1365711" y="247009"/>
                      <a:pt x="1324659" y="247009"/>
                    </a:cubicBezTo>
                    <a:lnTo>
                      <a:pt x="74332" y="247009"/>
                    </a:lnTo>
                    <a:cubicBezTo>
                      <a:pt x="33280" y="247009"/>
                      <a:pt x="0" y="213730"/>
                      <a:pt x="0" y="172677"/>
                    </a:cubicBezTo>
                    <a:lnTo>
                      <a:pt x="0" y="74332"/>
                    </a:lnTo>
                    <a:cubicBezTo>
                      <a:pt x="0" y="33280"/>
                      <a:pt x="33280" y="0"/>
                      <a:pt x="74332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398991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014448" y="415508"/>
              <a:ext cx="6721653" cy="91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4475" spc="-89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KEY OUTCOMES</a:t>
              </a:r>
              <a:endParaRPr lang="en-US" sz="4475" spc="-8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8828" y="1932902"/>
              <a:ext cx="10512894" cy="4389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50" lvl="1" indent="-269875" algn="l">
                <a:lnSpc>
                  <a:spcPts val="3775"/>
                </a:lnSpc>
                <a:buFont typeface="Arial" panose="020B0604020202020204"/>
                <a:buChar char="•"/>
              </a:pP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Captured diffusion-driven homogenization </a:t>
              </a:r>
              <a:endParaRPr lang="en-US" sz="2500" spc="2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marL="539750" lvl="1" indent="-269875" algn="l">
                <a:lnSpc>
                  <a:spcPts val="3775"/>
                </a:lnSpc>
                <a:buFont typeface="Arial" panose="020B0604020202020204"/>
                <a:buChar char="•"/>
              </a:pP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Resolved chemotaxis-driven cell aggregation (nonlinear terms).</a:t>
              </a:r>
              <a:endParaRPr lang="en-US" sz="2500" spc="2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marL="539750" lvl="1" indent="-269875" algn="l">
                <a:lnSpc>
                  <a:spcPts val="3775"/>
                </a:lnSpc>
                <a:buFont typeface="Arial" panose="020B0604020202020204"/>
                <a:buChar char="•"/>
              </a:pP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Handled orders-of-magnitude concentration differences (e.g., u1u</a:t>
              </a: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1</a:t>
              </a: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​: 10810</a:t>
              </a: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8</a:t>
              </a: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 vs. u2u</a:t>
              </a: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2</a:t>
              </a: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​: 10−610</a:t>
              </a: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−6</a:t>
              </a:r>
              <a:r>
                <a:rPr lang="en-US" sz="2500" spc="2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).</a:t>
              </a:r>
              <a:endParaRPr lang="en-US" sz="2500" spc="2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algn="l">
                <a:lnSpc>
                  <a:spcPts val="3775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aphicFrame>
        <p:nvGraphicFramePr>
          <p:cNvPr id="3" name="Object 3"/>
          <p:cNvGraphicFramePr/>
          <p:nvPr/>
        </p:nvGraphicFramePr>
        <p:xfrm>
          <a:off x="1249045" y="3213100"/>
          <a:ext cx="15249525" cy="471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Worksheet" r:id="rId1" imgW="17649825" imgH="6486525" progId="Excel.Sheet.12">
                  <p:embed/>
                </p:oleObj>
              </mc:Choice>
              <mc:Fallback>
                <p:oleObj name="Worksheet" r:id="rId1" imgW="17649825" imgH="6486525" progId="Excel.Sheet.12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49045" y="3213100"/>
                        <a:ext cx="15249525" cy="471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028700" y="3534728"/>
            <a:ext cx="16230600" cy="5327332"/>
          </a:xfrm>
          <a:custGeom>
            <a:avLst/>
            <a:gdLst/>
            <a:ahLst/>
            <a:cxnLst/>
            <a:rect l="l" t="t" r="r" b="b"/>
            <a:pathLst>
              <a:path w="16230600" h="5327332">
                <a:moveTo>
                  <a:pt x="0" y="0"/>
                </a:moveTo>
                <a:lnTo>
                  <a:pt x="16230600" y="0"/>
                </a:lnTo>
                <a:lnTo>
                  <a:pt x="16230600" y="5327332"/>
                </a:lnTo>
                <a:lnTo>
                  <a:pt x="0" y="532733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55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4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5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8180" y="1327232"/>
            <a:ext cx="13213459" cy="13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0"/>
              </a:lnSpc>
            </a:pPr>
            <a:r>
              <a:rPr lang="en-US" sz="4800" b="1">
                <a:solidFill>
                  <a:srgbClr val="272727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SOLVING PATTERN FORMATION WITH MACHINE LEARNING</a:t>
            </a:r>
            <a:endParaRPr lang="en-US" sz="4800" b="1">
              <a:solidFill>
                <a:srgbClr val="272727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Freeform 6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2011046" y="3101779"/>
            <a:ext cx="14836140" cy="6196965"/>
            <a:chOff x="0" y="0"/>
            <a:chExt cx="19781520" cy="8262620"/>
          </a:xfrm>
        </p:grpSpPr>
        <p:grpSp>
          <p:nvGrpSpPr>
            <p:cNvPr id="8" name="Group 8"/>
            <p:cNvGrpSpPr/>
            <p:nvPr/>
          </p:nvGrpSpPr>
          <p:grpSpPr>
            <a:xfrm rot="0">
              <a:off x="0" y="0"/>
              <a:ext cx="3214161" cy="1673733"/>
              <a:chOff x="0" y="0"/>
              <a:chExt cx="634873" cy="33070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4873" cy="330708"/>
              </a:xfrm>
              <a:custGeom>
                <a:avLst/>
                <a:gdLst/>
                <a:ahLst/>
                <a:cxnLst/>
                <a:rect l="l" t="t" r="r" b="b"/>
                <a:pathLst>
                  <a:path w="634873" h="330708">
                    <a:moveTo>
                      <a:pt x="634873" y="44962"/>
                    </a:moveTo>
                    <a:lnTo>
                      <a:pt x="634873" y="285746"/>
                    </a:lnTo>
                    <a:cubicBezTo>
                      <a:pt x="634873" y="297671"/>
                      <a:pt x="630136" y="309107"/>
                      <a:pt x="621704" y="317539"/>
                    </a:cubicBezTo>
                    <a:cubicBezTo>
                      <a:pt x="613272" y="325971"/>
                      <a:pt x="601836" y="330708"/>
                      <a:pt x="589911" y="330708"/>
                    </a:cubicBezTo>
                    <a:lnTo>
                      <a:pt x="44962" y="330708"/>
                    </a:lnTo>
                    <a:cubicBezTo>
                      <a:pt x="33038" y="330708"/>
                      <a:pt x="21601" y="325971"/>
                      <a:pt x="13169" y="317539"/>
                    </a:cubicBezTo>
                    <a:cubicBezTo>
                      <a:pt x="4737" y="309107"/>
                      <a:pt x="0" y="297671"/>
                      <a:pt x="0" y="285746"/>
                    </a:cubicBezTo>
                    <a:lnTo>
                      <a:pt x="0" y="44962"/>
                    </a:lnTo>
                    <a:cubicBezTo>
                      <a:pt x="0" y="33038"/>
                      <a:pt x="4737" y="21601"/>
                      <a:pt x="13169" y="13169"/>
                    </a:cubicBezTo>
                    <a:cubicBezTo>
                      <a:pt x="21601" y="4737"/>
                      <a:pt x="33038" y="0"/>
                      <a:pt x="44962" y="0"/>
                    </a:cubicBezTo>
                    <a:lnTo>
                      <a:pt x="589911" y="0"/>
                    </a:lnTo>
                    <a:cubicBezTo>
                      <a:pt x="601836" y="0"/>
                      <a:pt x="613272" y="4737"/>
                      <a:pt x="621704" y="13169"/>
                    </a:cubicBezTo>
                    <a:cubicBezTo>
                      <a:pt x="630136" y="21601"/>
                      <a:pt x="634873" y="33038"/>
                      <a:pt x="634873" y="44962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634873" cy="3688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71542" y="280606"/>
              <a:ext cx="2271077" cy="1074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PDE  Model</a:t>
              </a:r>
              <a:endParaRPr lang="en-US" sz="2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Definition</a:t>
              </a:r>
              <a:endParaRPr lang="en-US" sz="2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213947" y="280247"/>
              <a:ext cx="14743007" cy="1053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C</a:t>
              </a: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onvert biological equations through class PatternFormationPDE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Define parameters: diffusivities D1-D3, rate constants k1-k9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 rot="0">
              <a:off x="4653833" y="3347466"/>
              <a:ext cx="2961150" cy="1673733"/>
              <a:chOff x="0" y="0"/>
              <a:chExt cx="780174" cy="441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80174" cy="441120"/>
              </a:xfrm>
              <a:custGeom>
                <a:avLst/>
                <a:gdLst/>
                <a:ahLst/>
                <a:cxnLst/>
                <a:rect l="l" t="t" r="r" b="b"/>
                <a:pathLst>
                  <a:path w="780174" h="441120">
                    <a:moveTo>
                      <a:pt x="780174" y="48804"/>
                    </a:moveTo>
                    <a:lnTo>
                      <a:pt x="780174" y="392316"/>
                    </a:lnTo>
                    <a:cubicBezTo>
                      <a:pt x="780174" y="405259"/>
                      <a:pt x="775032" y="417673"/>
                      <a:pt x="765879" y="426825"/>
                    </a:cubicBezTo>
                    <a:cubicBezTo>
                      <a:pt x="756727" y="435978"/>
                      <a:pt x="744313" y="441120"/>
                      <a:pt x="731370" y="441120"/>
                    </a:cubicBezTo>
                    <a:lnTo>
                      <a:pt x="48804" y="441120"/>
                    </a:lnTo>
                    <a:cubicBezTo>
                      <a:pt x="35860" y="441120"/>
                      <a:pt x="23447" y="435978"/>
                      <a:pt x="14294" y="426825"/>
                    </a:cubicBezTo>
                    <a:cubicBezTo>
                      <a:pt x="5142" y="417673"/>
                      <a:pt x="0" y="405259"/>
                      <a:pt x="0" y="392316"/>
                    </a:cubicBezTo>
                    <a:lnTo>
                      <a:pt x="0" y="48804"/>
                    </a:lnTo>
                    <a:cubicBezTo>
                      <a:pt x="0" y="35860"/>
                      <a:pt x="5142" y="23447"/>
                      <a:pt x="14294" y="14294"/>
                    </a:cubicBezTo>
                    <a:cubicBezTo>
                      <a:pt x="23447" y="5142"/>
                      <a:pt x="35860" y="0"/>
                      <a:pt x="48804" y="0"/>
                    </a:cubicBezTo>
                    <a:lnTo>
                      <a:pt x="731370" y="0"/>
                    </a:lnTo>
                    <a:cubicBezTo>
                      <a:pt x="744313" y="0"/>
                      <a:pt x="756727" y="5142"/>
                      <a:pt x="765879" y="14294"/>
                    </a:cubicBezTo>
                    <a:cubicBezTo>
                      <a:pt x="775032" y="23447"/>
                      <a:pt x="780174" y="35860"/>
                      <a:pt x="780174" y="48804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780174" cy="479220"/>
              </a:xfrm>
              <a:prstGeom prst="rect">
                <a:avLst/>
              </a:prstGeom>
            </p:spPr>
            <p:txBody>
              <a:bodyPr lIns="38085" tIns="38085" rIns="38085" bIns="38085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653833" y="3757767"/>
              <a:ext cx="2966833" cy="9576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Spatial </a:t>
              </a:r>
              <a:r>
                <a:rPr lang="en-US" sz="21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Discretization</a:t>
              </a:r>
              <a:endParaRPr lang="en-US" sz="21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847" y="3402753"/>
              <a:ext cx="8868833" cy="15798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C</a:t>
              </a: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reate 1D grid (51 support points)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Apply Neumann BCs (zero-flux)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Set up initial state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grpSp>
          <p:nvGrpSpPr>
            <p:cNvPr id="18" name="Group 18"/>
            <p:cNvGrpSpPr/>
            <p:nvPr/>
          </p:nvGrpSpPr>
          <p:grpSpPr>
            <a:xfrm rot="0">
              <a:off x="6607170" y="5021199"/>
              <a:ext cx="3214161" cy="1673733"/>
              <a:chOff x="0" y="0"/>
              <a:chExt cx="634873" cy="33070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4873" cy="330708"/>
              </a:xfrm>
              <a:custGeom>
                <a:avLst/>
                <a:gdLst/>
                <a:ahLst/>
                <a:cxnLst/>
                <a:rect l="l" t="t" r="r" b="b"/>
                <a:pathLst>
                  <a:path w="634873" h="330708">
                    <a:moveTo>
                      <a:pt x="634873" y="44962"/>
                    </a:moveTo>
                    <a:lnTo>
                      <a:pt x="634873" y="285746"/>
                    </a:lnTo>
                    <a:cubicBezTo>
                      <a:pt x="634873" y="297671"/>
                      <a:pt x="630136" y="309107"/>
                      <a:pt x="621704" y="317539"/>
                    </a:cubicBezTo>
                    <a:cubicBezTo>
                      <a:pt x="613272" y="325971"/>
                      <a:pt x="601836" y="330708"/>
                      <a:pt x="589911" y="330708"/>
                    </a:cubicBezTo>
                    <a:lnTo>
                      <a:pt x="44962" y="330708"/>
                    </a:lnTo>
                    <a:cubicBezTo>
                      <a:pt x="33038" y="330708"/>
                      <a:pt x="21601" y="325971"/>
                      <a:pt x="13169" y="317539"/>
                    </a:cubicBezTo>
                    <a:cubicBezTo>
                      <a:pt x="4737" y="309107"/>
                      <a:pt x="0" y="297671"/>
                      <a:pt x="0" y="285746"/>
                    </a:cubicBezTo>
                    <a:lnTo>
                      <a:pt x="0" y="44962"/>
                    </a:lnTo>
                    <a:cubicBezTo>
                      <a:pt x="0" y="33038"/>
                      <a:pt x="4737" y="21601"/>
                      <a:pt x="13169" y="13169"/>
                    </a:cubicBezTo>
                    <a:cubicBezTo>
                      <a:pt x="21601" y="4737"/>
                      <a:pt x="33038" y="0"/>
                      <a:pt x="44962" y="0"/>
                    </a:cubicBezTo>
                    <a:lnTo>
                      <a:pt x="589911" y="0"/>
                    </a:lnTo>
                    <a:cubicBezTo>
                      <a:pt x="601836" y="0"/>
                      <a:pt x="613272" y="4737"/>
                      <a:pt x="621704" y="13169"/>
                    </a:cubicBezTo>
                    <a:cubicBezTo>
                      <a:pt x="630136" y="21601"/>
                      <a:pt x="634873" y="33038"/>
                      <a:pt x="634873" y="44962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634873" cy="3688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7078712" y="5301805"/>
              <a:ext cx="2271077" cy="1074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Adaptive</a:t>
              </a:r>
              <a:endParaRPr lang="en-US" sz="2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Solver</a:t>
              </a:r>
              <a:endParaRPr lang="en-US" sz="2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821331" y="5336519"/>
              <a:ext cx="9427400" cy="1004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Us</a:t>
              </a: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e Scipy's BDF solver (adaptive time-stepping)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Calculate diffusion, chemotaxis, stimulate terms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grpSp>
          <p:nvGrpSpPr>
            <p:cNvPr id="23" name="Group 23"/>
            <p:cNvGrpSpPr/>
            <p:nvPr/>
          </p:nvGrpSpPr>
          <p:grpSpPr>
            <a:xfrm rot="0">
              <a:off x="2242356" y="1673733"/>
              <a:ext cx="3214161" cy="1673733"/>
              <a:chOff x="0" y="0"/>
              <a:chExt cx="634873" cy="33070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4873" cy="330708"/>
              </a:xfrm>
              <a:custGeom>
                <a:avLst/>
                <a:gdLst/>
                <a:ahLst/>
                <a:cxnLst/>
                <a:rect l="l" t="t" r="r" b="b"/>
                <a:pathLst>
                  <a:path w="634873" h="330708">
                    <a:moveTo>
                      <a:pt x="634873" y="44962"/>
                    </a:moveTo>
                    <a:lnTo>
                      <a:pt x="634873" y="285746"/>
                    </a:lnTo>
                    <a:cubicBezTo>
                      <a:pt x="634873" y="297671"/>
                      <a:pt x="630136" y="309107"/>
                      <a:pt x="621704" y="317539"/>
                    </a:cubicBezTo>
                    <a:cubicBezTo>
                      <a:pt x="613272" y="325971"/>
                      <a:pt x="601836" y="330708"/>
                      <a:pt x="589911" y="330708"/>
                    </a:cubicBezTo>
                    <a:lnTo>
                      <a:pt x="44962" y="330708"/>
                    </a:lnTo>
                    <a:cubicBezTo>
                      <a:pt x="33038" y="330708"/>
                      <a:pt x="21601" y="325971"/>
                      <a:pt x="13169" y="317539"/>
                    </a:cubicBezTo>
                    <a:cubicBezTo>
                      <a:pt x="4737" y="309107"/>
                      <a:pt x="0" y="297671"/>
                      <a:pt x="0" y="285746"/>
                    </a:cubicBezTo>
                    <a:lnTo>
                      <a:pt x="0" y="44962"/>
                    </a:lnTo>
                    <a:cubicBezTo>
                      <a:pt x="0" y="33038"/>
                      <a:pt x="4737" y="21601"/>
                      <a:pt x="13169" y="13169"/>
                    </a:cubicBezTo>
                    <a:cubicBezTo>
                      <a:pt x="21601" y="4737"/>
                      <a:pt x="33038" y="0"/>
                      <a:pt x="44962" y="0"/>
                    </a:cubicBezTo>
                    <a:lnTo>
                      <a:pt x="589911" y="0"/>
                    </a:lnTo>
                    <a:cubicBezTo>
                      <a:pt x="601836" y="0"/>
                      <a:pt x="613272" y="4737"/>
                      <a:pt x="621704" y="13169"/>
                    </a:cubicBezTo>
                    <a:cubicBezTo>
                      <a:pt x="630136" y="21601"/>
                      <a:pt x="634873" y="33038"/>
                      <a:pt x="634873" y="44962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634873" cy="3688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713898" y="1954339"/>
              <a:ext cx="2271077" cy="1074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  <a:spcBef>
                  <a:spcPct val="0"/>
                </a:spcBef>
              </a:pP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S</a:t>
              </a:r>
              <a:r>
                <a:rPr lang="en-US" sz="24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olution Storage</a:t>
              </a:r>
              <a:endParaRPr lang="en-US" sz="24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456767" y="1988820"/>
              <a:ext cx="8296487" cy="1053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St</a:t>
              </a: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ore data and times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Track states at 0.5hr intervals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grpSp>
          <p:nvGrpSpPr>
            <p:cNvPr id="28" name="Group 28"/>
            <p:cNvGrpSpPr/>
            <p:nvPr/>
          </p:nvGrpSpPr>
          <p:grpSpPr>
            <a:xfrm rot="0">
              <a:off x="8808973" y="6694932"/>
              <a:ext cx="3300259" cy="1513763"/>
              <a:chOff x="0" y="0"/>
              <a:chExt cx="720768" cy="33070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20768" cy="330708"/>
              </a:xfrm>
              <a:custGeom>
                <a:avLst/>
                <a:gdLst/>
                <a:ahLst/>
                <a:cxnLst/>
                <a:rect l="l" t="t" r="r" b="b"/>
                <a:pathLst>
                  <a:path w="720768" h="330708">
                    <a:moveTo>
                      <a:pt x="720768" y="43789"/>
                    </a:moveTo>
                    <a:lnTo>
                      <a:pt x="720768" y="286919"/>
                    </a:lnTo>
                    <a:cubicBezTo>
                      <a:pt x="720768" y="298532"/>
                      <a:pt x="716155" y="309670"/>
                      <a:pt x="707942" y="317882"/>
                    </a:cubicBezTo>
                    <a:cubicBezTo>
                      <a:pt x="699730" y="326095"/>
                      <a:pt x="688592" y="330708"/>
                      <a:pt x="676979" y="330708"/>
                    </a:cubicBezTo>
                    <a:lnTo>
                      <a:pt x="43789" y="330708"/>
                    </a:lnTo>
                    <a:cubicBezTo>
                      <a:pt x="19605" y="330708"/>
                      <a:pt x="0" y="311103"/>
                      <a:pt x="0" y="286919"/>
                    </a:cubicBezTo>
                    <a:lnTo>
                      <a:pt x="0" y="43789"/>
                    </a:lnTo>
                    <a:cubicBezTo>
                      <a:pt x="0" y="19605"/>
                      <a:pt x="19605" y="0"/>
                      <a:pt x="43789" y="0"/>
                    </a:cubicBezTo>
                    <a:lnTo>
                      <a:pt x="676979" y="0"/>
                    </a:lnTo>
                    <a:cubicBezTo>
                      <a:pt x="701163" y="0"/>
                      <a:pt x="720768" y="19605"/>
                      <a:pt x="720768" y="43789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720768" cy="368808"/>
              </a:xfrm>
              <a:prstGeom prst="rect">
                <a:avLst/>
              </a:prstGeom>
            </p:spPr>
            <p:txBody>
              <a:bodyPr lIns="45945" tIns="45945" rIns="45945" bIns="45945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9293146" y="6945077"/>
              <a:ext cx="2331913" cy="975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40"/>
                </a:lnSpc>
                <a:spcBef>
                  <a:spcPct val="0"/>
                </a:spcBef>
              </a:pPr>
              <a:r>
                <a:rPr lang="en-US" sz="217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S</a:t>
              </a:r>
              <a:r>
                <a:rPr lang="en-US" sz="217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olution Visualization</a:t>
              </a:r>
              <a:endParaRPr lang="en-US" sz="217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109027" y="6682740"/>
              <a:ext cx="7672493" cy="15798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Ex</a:t>
              </a: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tract data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Print the last state at t = 5 hours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74980" lvl="1" indent="-237490" algn="l">
                <a:lnSpc>
                  <a:spcPts val="3080"/>
                </a:lnSpc>
                <a:buFont typeface="Arial" panose="020B0604020202020204"/>
                <a:buChar char="•"/>
              </a:pPr>
              <a:r>
                <a:rPr lang="en-US" sz="22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Plot Results</a:t>
              </a:r>
              <a:endPara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7275"/>
            <a:ext cx="7829351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80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WHY PY-PDE ?</a:t>
            </a:r>
            <a:endParaRPr lang="en-US" sz="80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2561266" y="2674729"/>
            <a:ext cx="13165467" cy="7103577"/>
            <a:chOff x="0" y="0"/>
            <a:chExt cx="17553956" cy="9471436"/>
          </a:xfrm>
        </p:grpSpPr>
        <p:grpSp>
          <p:nvGrpSpPr>
            <p:cNvPr id="4" name="Group 4"/>
            <p:cNvGrpSpPr/>
            <p:nvPr/>
          </p:nvGrpSpPr>
          <p:grpSpPr>
            <a:xfrm rot="0">
              <a:off x="0" y="0"/>
              <a:ext cx="6661415" cy="1209953"/>
              <a:chOff x="0" y="0"/>
              <a:chExt cx="1359914" cy="24700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9030" y="0"/>
                    </a:moveTo>
                    <a:lnTo>
                      <a:pt x="1280884" y="0"/>
                    </a:lnTo>
                    <a:cubicBezTo>
                      <a:pt x="1301844" y="0"/>
                      <a:pt x="1321946" y="8326"/>
                      <a:pt x="1336767" y="23147"/>
                    </a:cubicBezTo>
                    <a:cubicBezTo>
                      <a:pt x="1351588" y="37968"/>
                      <a:pt x="1359914" y="58070"/>
                      <a:pt x="1359914" y="79030"/>
                    </a:cubicBezTo>
                    <a:lnTo>
                      <a:pt x="1359914" y="167980"/>
                    </a:lnTo>
                    <a:cubicBezTo>
                      <a:pt x="1359914" y="188940"/>
                      <a:pt x="1351588" y="209041"/>
                      <a:pt x="1336767" y="223862"/>
                    </a:cubicBezTo>
                    <a:cubicBezTo>
                      <a:pt x="1321946" y="238683"/>
                      <a:pt x="1301844" y="247009"/>
                      <a:pt x="1280884" y="247009"/>
                    </a:cubicBezTo>
                    <a:lnTo>
                      <a:pt x="79030" y="247009"/>
                    </a:lnTo>
                    <a:cubicBezTo>
                      <a:pt x="58070" y="247009"/>
                      <a:pt x="37968" y="238683"/>
                      <a:pt x="23147" y="223862"/>
                    </a:cubicBezTo>
                    <a:cubicBezTo>
                      <a:pt x="8326" y="209041"/>
                      <a:pt x="0" y="188940"/>
                      <a:pt x="0" y="167980"/>
                    </a:cubicBezTo>
                    <a:lnTo>
                      <a:pt x="0" y="79030"/>
                    </a:lnTo>
                    <a:cubicBezTo>
                      <a:pt x="0" y="58070"/>
                      <a:pt x="8326" y="37968"/>
                      <a:pt x="23147" y="23147"/>
                    </a:cubicBezTo>
                    <a:cubicBezTo>
                      <a:pt x="37968" y="8326"/>
                      <a:pt x="58070" y="0"/>
                      <a:pt x="7903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1359914" cy="304159"/>
              </a:xfrm>
              <a:prstGeom prst="rect">
                <a:avLst/>
              </a:prstGeom>
            </p:spPr>
            <p:txBody>
              <a:bodyPr lIns="49153" tIns="49153" rIns="49153" bIns="49153" rtlCol="0" anchor="ctr"/>
              <a:lstStyle/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72823" y="304436"/>
              <a:ext cx="5515770" cy="601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5"/>
                </a:lnSpc>
              </a:pPr>
              <a:r>
                <a:rPr lang="en-US" sz="3010" b="1" spc="-60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FREE/OPEN-SOURCE</a:t>
              </a:r>
              <a:endParaRPr lang="en-US" sz="3010" b="1" spc="-60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61092" y="1374584"/>
              <a:ext cx="4739231" cy="2222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5"/>
                </a:lnSpc>
              </a:pPr>
              <a:r>
                <a:rPr lang="en-US" sz="3010" b="1" spc="30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No licensing costs; community-driven development.</a:t>
              </a:r>
              <a:endParaRPr lang="en-US" sz="3010" b="1" spc="30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 rot="0">
              <a:off x="10892541" y="1115"/>
              <a:ext cx="6661415" cy="1209953"/>
              <a:chOff x="0" y="0"/>
              <a:chExt cx="1359914" cy="24700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9030" y="0"/>
                    </a:moveTo>
                    <a:lnTo>
                      <a:pt x="1280884" y="0"/>
                    </a:lnTo>
                    <a:cubicBezTo>
                      <a:pt x="1301844" y="0"/>
                      <a:pt x="1321946" y="8326"/>
                      <a:pt x="1336767" y="23147"/>
                    </a:cubicBezTo>
                    <a:cubicBezTo>
                      <a:pt x="1351588" y="37968"/>
                      <a:pt x="1359914" y="58070"/>
                      <a:pt x="1359914" y="79030"/>
                    </a:cubicBezTo>
                    <a:lnTo>
                      <a:pt x="1359914" y="167980"/>
                    </a:lnTo>
                    <a:cubicBezTo>
                      <a:pt x="1359914" y="188940"/>
                      <a:pt x="1351588" y="209041"/>
                      <a:pt x="1336767" y="223862"/>
                    </a:cubicBezTo>
                    <a:cubicBezTo>
                      <a:pt x="1321946" y="238683"/>
                      <a:pt x="1301844" y="247009"/>
                      <a:pt x="1280884" y="247009"/>
                    </a:cubicBezTo>
                    <a:lnTo>
                      <a:pt x="79030" y="247009"/>
                    </a:lnTo>
                    <a:cubicBezTo>
                      <a:pt x="58070" y="247009"/>
                      <a:pt x="37968" y="238683"/>
                      <a:pt x="23147" y="223862"/>
                    </a:cubicBezTo>
                    <a:cubicBezTo>
                      <a:pt x="8326" y="209041"/>
                      <a:pt x="0" y="188940"/>
                      <a:pt x="0" y="167980"/>
                    </a:cubicBezTo>
                    <a:lnTo>
                      <a:pt x="0" y="79030"/>
                    </a:lnTo>
                    <a:cubicBezTo>
                      <a:pt x="0" y="58070"/>
                      <a:pt x="8326" y="37968"/>
                      <a:pt x="23147" y="23147"/>
                    </a:cubicBezTo>
                    <a:cubicBezTo>
                      <a:pt x="37968" y="8326"/>
                      <a:pt x="58070" y="0"/>
                      <a:pt x="7903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1359914" cy="304159"/>
              </a:xfrm>
              <a:prstGeom prst="rect">
                <a:avLst/>
              </a:prstGeom>
            </p:spPr>
            <p:txBody>
              <a:bodyPr lIns="49153" tIns="49153" rIns="49153" bIns="49153" rtlCol="0" anchor="ctr"/>
              <a:lstStyle/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1062190" y="5010"/>
              <a:ext cx="6322119" cy="1202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5"/>
                </a:lnSpc>
              </a:pPr>
              <a:r>
                <a:rPr lang="en-US" sz="3010" b="1" spc="-60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SEAMLESS SCIPY INTEGRATION</a:t>
              </a:r>
              <a:endParaRPr lang="en-US" sz="3010" b="1" spc="-60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977365" y="1373469"/>
              <a:ext cx="6491767" cy="2222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5"/>
                </a:lnSpc>
              </a:pPr>
              <a:r>
                <a:rPr lang="en-US" sz="3010" b="1" spc="30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Works with NumPy, SciPy, and Matplotlib for pre/post-processing.</a:t>
              </a:r>
              <a:endParaRPr lang="en-US" sz="3010" b="1" spc="30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grpSp>
          <p:nvGrpSpPr>
            <p:cNvPr id="14" name="Group 14"/>
            <p:cNvGrpSpPr/>
            <p:nvPr/>
          </p:nvGrpSpPr>
          <p:grpSpPr>
            <a:xfrm rot="0">
              <a:off x="0" y="5109177"/>
              <a:ext cx="6661415" cy="1209953"/>
              <a:chOff x="0" y="0"/>
              <a:chExt cx="1359914" cy="24700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9030" y="0"/>
                    </a:moveTo>
                    <a:lnTo>
                      <a:pt x="1280884" y="0"/>
                    </a:lnTo>
                    <a:cubicBezTo>
                      <a:pt x="1301844" y="0"/>
                      <a:pt x="1321946" y="8326"/>
                      <a:pt x="1336767" y="23147"/>
                    </a:cubicBezTo>
                    <a:cubicBezTo>
                      <a:pt x="1351588" y="37968"/>
                      <a:pt x="1359914" y="58070"/>
                      <a:pt x="1359914" y="79030"/>
                    </a:cubicBezTo>
                    <a:lnTo>
                      <a:pt x="1359914" y="167980"/>
                    </a:lnTo>
                    <a:cubicBezTo>
                      <a:pt x="1359914" y="188940"/>
                      <a:pt x="1351588" y="209041"/>
                      <a:pt x="1336767" y="223862"/>
                    </a:cubicBezTo>
                    <a:cubicBezTo>
                      <a:pt x="1321946" y="238683"/>
                      <a:pt x="1301844" y="247009"/>
                      <a:pt x="1280884" y="247009"/>
                    </a:cubicBezTo>
                    <a:lnTo>
                      <a:pt x="79030" y="247009"/>
                    </a:lnTo>
                    <a:cubicBezTo>
                      <a:pt x="58070" y="247009"/>
                      <a:pt x="37968" y="238683"/>
                      <a:pt x="23147" y="223862"/>
                    </a:cubicBezTo>
                    <a:cubicBezTo>
                      <a:pt x="8326" y="209041"/>
                      <a:pt x="0" y="188940"/>
                      <a:pt x="0" y="167980"/>
                    </a:cubicBezTo>
                    <a:lnTo>
                      <a:pt x="0" y="79030"/>
                    </a:lnTo>
                    <a:cubicBezTo>
                      <a:pt x="0" y="58070"/>
                      <a:pt x="8326" y="37968"/>
                      <a:pt x="23147" y="23147"/>
                    </a:cubicBezTo>
                    <a:cubicBezTo>
                      <a:pt x="37968" y="8326"/>
                      <a:pt x="58070" y="0"/>
                      <a:pt x="7903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1359914" cy="304159"/>
              </a:xfrm>
              <a:prstGeom prst="rect">
                <a:avLst/>
              </a:prstGeom>
            </p:spPr>
            <p:txBody>
              <a:bodyPr lIns="49153" tIns="49153" rIns="49153" bIns="49153" rtlCol="0" anchor="ctr"/>
              <a:lstStyle/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44033" y="5113072"/>
              <a:ext cx="5773349" cy="12021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5"/>
                </a:lnSpc>
              </a:pPr>
              <a:r>
                <a:rPr lang="en-US" sz="3010" b="1" spc="-60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AUTOMATIC BC HANDLING</a:t>
              </a:r>
              <a:endParaRPr lang="en-US" sz="3010" b="1" spc="-60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65370" y="6483761"/>
              <a:ext cx="5530675" cy="2987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5"/>
                </a:lnSpc>
              </a:pPr>
              <a:r>
                <a:rPr lang="en-US" sz="3010" b="1" spc="30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Simplifies setup with built-in boundary conditions (Dirichlet, Neumann, etc.).</a:t>
              </a:r>
              <a:endParaRPr lang="en-US" sz="3010" b="1" spc="30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grpSp>
          <p:nvGrpSpPr>
            <p:cNvPr id="19" name="Group 19"/>
            <p:cNvGrpSpPr/>
            <p:nvPr/>
          </p:nvGrpSpPr>
          <p:grpSpPr>
            <a:xfrm rot="0">
              <a:off x="10892541" y="5109177"/>
              <a:ext cx="6661415" cy="1209953"/>
              <a:chOff x="0" y="0"/>
              <a:chExt cx="1359914" cy="24700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9030" y="0"/>
                    </a:moveTo>
                    <a:lnTo>
                      <a:pt x="1280884" y="0"/>
                    </a:lnTo>
                    <a:cubicBezTo>
                      <a:pt x="1301844" y="0"/>
                      <a:pt x="1321946" y="8326"/>
                      <a:pt x="1336767" y="23147"/>
                    </a:cubicBezTo>
                    <a:cubicBezTo>
                      <a:pt x="1351588" y="37968"/>
                      <a:pt x="1359914" y="58070"/>
                      <a:pt x="1359914" y="79030"/>
                    </a:cubicBezTo>
                    <a:lnTo>
                      <a:pt x="1359914" y="167980"/>
                    </a:lnTo>
                    <a:cubicBezTo>
                      <a:pt x="1359914" y="188940"/>
                      <a:pt x="1351588" y="209041"/>
                      <a:pt x="1336767" y="223862"/>
                    </a:cubicBezTo>
                    <a:cubicBezTo>
                      <a:pt x="1321946" y="238683"/>
                      <a:pt x="1301844" y="247009"/>
                      <a:pt x="1280884" y="247009"/>
                    </a:cubicBezTo>
                    <a:lnTo>
                      <a:pt x="79030" y="247009"/>
                    </a:lnTo>
                    <a:cubicBezTo>
                      <a:pt x="58070" y="247009"/>
                      <a:pt x="37968" y="238683"/>
                      <a:pt x="23147" y="223862"/>
                    </a:cubicBezTo>
                    <a:cubicBezTo>
                      <a:pt x="8326" y="209041"/>
                      <a:pt x="0" y="188940"/>
                      <a:pt x="0" y="167980"/>
                    </a:cubicBezTo>
                    <a:lnTo>
                      <a:pt x="0" y="79030"/>
                    </a:lnTo>
                    <a:cubicBezTo>
                      <a:pt x="0" y="58070"/>
                      <a:pt x="8326" y="37968"/>
                      <a:pt x="23147" y="23147"/>
                    </a:cubicBezTo>
                    <a:cubicBezTo>
                      <a:pt x="37968" y="8326"/>
                      <a:pt x="58070" y="0"/>
                      <a:pt x="7903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57150"/>
                <a:ext cx="1359914" cy="304159"/>
              </a:xfrm>
              <a:prstGeom prst="rect">
                <a:avLst/>
              </a:prstGeom>
            </p:spPr>
            <p:txBody>
              <a:bodyPr lIns="49153" tIns="49153" rIns="49153" bIns="49153" rtlCol="0" anchor="ctr"/>
              <a:lstStyle/>
              <a:p>
                <a:pPr algn="ctr">
                  <a:lnSpc>
                    <a:spcPts val="39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1336574" y="5413613"/>
              <a:ext cx="5773349" cy="601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5"/>
                </a:lnSpc>
              </a:pPr>
              <a:r>
                <a:rPr lang="en-US" sz="3010" b="1" spc="-60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PERFORMANCE</a:t>
              </a:r>
              <a:endParaRPr lang="en-US" sz="3010" b="1" spc="-60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307160" y="6483761"/>
              <a:ext cx="5832177" cy="2987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45"/>
                </a:lnSpc>
              </a:pPr>
              <a:r>
                <a:rPr lang="en-US" sz="3010" b="1" spc="30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Leverages Cython for critical loops; supports GPU acceleration via CuPy.</a:t>
              </a:r>
              <a:endParaRPr lang="en-US" sz="3010" b="1" spc="30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 l="5000" t="2500" b="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aphicFrame>
        <p:nvGraphicFramePr>
          <p:cNvPr id="3" name="Object 3"/>
          <p:cNvGraphicFramePr/>
          <p:nvPr/>
        </p:nvGraphicFramePr>
        <p:xfrm>
          <a:off x="1325245" y="3394075"/>
          <a:ext cx="15173325" cy="719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Worksheet" r:id="rId1" imgW="17649825" imgH="9153525" progId="Excel.Sheet.12">
                  <p:embed/>
                </p:oleObj>
              </mc:Choice>
              <mc:Fallback>
                <p:oleObj name="Worksheet" r:id="rId1" imgW="17649825" imgH="9153525" progId="Excel.Sheet.12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25245" y="3394075"/>
                        <a:ext cx="15173325" cy="719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534980"/>
            <a:ext cx="16230600" cy="5327561"/>
          </a:xfrm>
          <a:custGeom>
            <a:avLst/>
            <a:gdLst/>
            <a:ahLst/>
            <a:cxnLst/>
            <a:rect l="l" t="t" r="r" b="b"/>
            <a:pathLst>
              <a:path w="16230600" h="5327561">
                <a:moveTo>
                  <a:pt x="0" y="0"/>
                </a:moveTo>
                <a:lnTo>
                  <a:pt x="16230600" y="0"/>
                </a:lnTo>
                <a:lnTo>
                  <a:pt x="16230600" y="5327561"/>
                </a:lnTo>
                <a:lnTo>
                  <a:pt x="0" y="532756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36" b="-2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6787" y="936033"/>
            <a:ext cx="13374427" cy="1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0"/>
              </a:lnSpc>
            </a:pPr>
            <a:r>
              <a:rPr lang="en-US" sz="7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DEMONSTRATIONS AND RESULTS</a:t>
            </a:r>
            <a:endParaRPr lang="en-US" sz="7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AT T = 5 HOURS</a:t>
            </a:r>
            <a:endParaRPr lang="en-US" sz="3600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16849000" y="-173089"/>
            <a:ext cx="2094908" cy="3254182"/>
          </a:xfrm>
          <a:custGeom>
            <a:avLst/>
            <a:gdLst/>
            <a:ahLst/>
            <a:cxnLst/>
            <a:rect l="l" t="t" r="r" b="b"/>
            <a:pathLst>
              <a:path w="2094908" h="3254182">
                <a:moveTo>
                  <a:pt x="2094908" y="3254182"/>
                </a:moveTo>
                <a:lnTo>
                  <a:pt x="0" y="3254182"/>
                </a:lnTo>
                <a:lnTo>
                  <a:pt x="0" y="0"/>
                </a:lnTo>
                <a:lnTo>
                  <a:pt x="2094908" y="0"/>
                </a:lnTo>
                <a:lnTo>
                  <a:pt x="2094908" y="32541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-657862" y="-237203"/>
            <a:ext cx="2094908" cy="3254182"/>
          </a:xfrm>
          <a:custGeom>
            <a:avLst/>
            <a:gdLst/>
            <a:ahLst/>
            <a:cxnLst/>
            <a:rect l="l" t="t" r="r" b="b"/>
            <a:pathLst>
              <a:path w="2094908" h="3254182">
                <a:moveTo>
                  <a:pt x="2094908" y="3254182"/>
                </a:moveTo>
                <a:lnTo>
                  <a:pt x="0" y="3254182"/>
                </a:lnTo>
                <a:lnTo>
                  <a:pt x="0" y="0"/>
                </a:lnTo>
                <a:lnTo>
                  <a:pt x="2094908" y="0"/>
                </a:lnTo>
                <a:lnTo>
                  <a:pt x="2094908" y="32541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56787" y="936033"/>
            <a:ext cx="13374427" cy="168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80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SOLUTIONS ACCURACY</a:t>
            </a:r>
            <a:endParaRPr lang="en-US" sz="80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4105"/>
              </a:lnSpc>
            </a:pPr>
            <a:r>
              <a:rPr lang="en-US" sz="3600">
                <a:solidFill>
                  <a:srgbClr val="272727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COMPARED WITH BOOK RESULTS</a:t>
            </a:r>
            <a:endParaRPr lang="en-US" sz="3600">
              <a:solidFill>
                <a:srgbClr val="272727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929112" y="3163683"/>
            <a:ext cx="16429776" cy="6612450"/>
            <a:chOff x="0" y="0"/>
            <a:chExt cx="21906369" cy="88166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7033158" cy="8816600"/>
              <a:chOff x="0" y="0"/>
              <a:chExt cx="1389266" cy="174155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89266" cy="1741550"/>
              </a:xfrm>
              <a:custGeom>
                <a:avLst/>
                <a:gdLst/>
                <a:ahLst/>
                <a:cxnLst/>
                <a:rect l="l" t="t" r="r" b="b"/>
                <a:pathLst>
                  <a:path w="1389266" h="1741550">
                    <a:moveTo>
                      <a:pt x="74853" y="0"/>
                    </a:moveTo>
                    <a:lnTo>
                      <a:pt x="1314413" y="0"/>
                    </a:lnTo>
                    <a:cubicBezTo>
                      <a:pt x="1334265" y="0"/>
                      <a:pt x="1353304" y="7886"/>
                      <a:pt x="1367342" y="21924"/>
                    </a:cubicBezTo>
                    <a:cubicBezTo>
                      <a:pt x="1381380" y="35961"/>
                      <a:pt x="1389266" y="55000"/>
                      <a:pt x="1389266" y="74853"/>
                    </a:cubicBezTo>
                    <a:lnTo>
                      <a:pt x="1389266" y="1666698"/>
                    </a:lnTo>
                    <a:cubicBezTo>
                      <a:pt x="1389266" y="1686550"/>
                      <a:pt x="1381380" y="1705589"/>
                      <a:pt x="1367342" y="1719627"/>
                    </a:cubicBezTo>
                    <a:cubicBezTo>
                      <a:pt x="1353304" y="1733664"/>
                      <a:pt x="1334265" y="1741550"/>
                      <a:pt x="1314413" y="1741550"/>
                    </a:cubicBezTo>
                    <a:lnTo>
                      <a:pt x="74853" y="1741550"/>
                    </a:lnTo>
                    <a:cubicBezTo>
                      <a:pt x="55000" y="1741550"/>
                      <a:pt x="35961" y="1733664"/>
                      <a:pt x="21924" y="1719627"/>
                    </a:cubicBezTo>
                    <a:cubicBezTo>
                      <a:pt x="7886" y="1705589"/>
                      <a:pt x="0" y="1686550"/>
                      <a:pt x="0" y="1666698"/>
                    </a:cubicBezTo>
                    <a:lnTo>
                      <a:pt x="0" y="74853"/>
                    </a:lnTo>
                    <a:cubicBezTo>
                      <a:pt x="0" y="55000"/>
                      <a:pt x="7886" y="35961"/>
                      <a:pt x="21924" y="21924"/>
                    </a:cubicBezTo>
                    <a:cubicBezTo>
                      <a:pt x="35961" y="7886"/>
                      <a:pt x="55000" y="0"/>
                      <a:pt x="74853" y="0"/>
                    </a:cubicBez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389266" cy="17796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7443218" y="0"/>
              <a:ext cx="7033158" cy="8816600"/>
              <a:chOff x="0" y="0"/>
              <a:chExt cx="1389266" cy="174155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89266" cy="1741550"/>
              </a:xfrm>
              <a:custGeom>
                <a:avLst/>
                <a:gdLst/>
                <a:ahLst/>
                <a:cxnLst/>
                <a:rect l="l" t="t" r="r" b="b"/>
                <a:pathLst>
                  <a:path w="1389266" h="1741550">
                    <a:moveTo>
                      <a:pt x="74853" y="0"/>
                    </a:moveTo>
                    <a:lnTo>
                      <a:pt x="1314413" y="0"/>
                    </a:lnTo>
                    <a:cubicBezTo>
                      <a:pt x="1334265" y="0"/>
                      <a:pt x="1353304" y="7886"/>
                      <a:pt x="1367342" y="21924"/>
                    </a:cubicBezTo>
                    <a:cubicBezTo>
                      <a:pt x="1381380" y="35961"/>
                      <a:pt x="1389266" y="55000"/>
                      <a:pt x="1389266" y="74853"/>
                    </a:cubicBezTo>
                    <a:lnTo>
                      <a:pt x="1389266" y="1666698"/>
                    </a:lnTo>
                    <a:cubicBezTo>
                      <a:pt x="1389266" y="1686550"/>
                      <a:pt x="1381380" y="1705589"/>
                      <a:pt x="1367342" y="1719627"/>
                    </a:cubicBezTo>
                    <a:cubicBezTo>
                      <a:pt x="1353304" y="1733664"/>
                      <a:pt x="1334265" y="1741550"/>
                      <a:pt x="1314413" y="1741550"/>
                    </a:cubicBezTo>
                    <a:lnTo>
                      <a:pt x="74853" y="1741550"/>
                    </a:lnTo>
                    <a:cubicBezTo>
                      <a:pt x="55000" y="1741550"/>
                      <a:pt x="35961" y="1733664"/>
                      <a:pt x="21924" y="1719627"/>
                    </a:cubicBezTo>
                    <a:cubicBezTo>
                      <a:pt x="7886" y="1705589"/>
                      <a:pt x="0" y="1686550"/>
                      <a:pt x="0" y="1666698"/>
                    </a:cubicBezTo>
                    <a:lnTo>
                      <a:pt x="0" y="74853"/>
                    </a:lnTo>
                    <a:cubicBezTo>
                      <a:pt x="0" y="55000"/>
                      <a:pt x="7886" y="35961"/>
                      <a:pt x="21924" y="21924"/>
                    </a:cubicBezTo>
                    <a:cubicBezTo>
                      <a:pt x="35961" y="7886"/>
                      <a:pt x="55000" y="0"/>
                      <a:pt x="74853" y="0"/>
                    </a:cubicBez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389266" cy="17796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0">
              <a:off x="14873210" y="0"/>
              <a:ext cx="7033158" cy="8816600"/>
              <a:chOff x="0" y="0"/>
              <a:chExt cx="1389266" cy="174155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89266" cy="1741550"/>
              </a:xfrm>
              <a:custGeom>
                <a:avLst/>
                <a:gdLst/>
                <a:ahLst/>
                <a:cxnLst/>
                <a:rect l="l" t="t" r="r" b="b"/>
                <a:pathLst>
                  <a:path w="1389266" h="1741550">
                    <a:moveTo>
                      <a:pt x="74853" y="0"/>
                    </a:moveTo>
                    <a:lnTo>
                      <a:pt x="1314413" y="0"/>
                    </a:lnTo>
                    <a:cubicBezTo>
                      <a:pt x="1334265" y="0"/>
                      <a:pt x="1353304" y="7886"/>
                      <a:pt x="1367342" y="21924"/>
                    </a:cubicBezTo>
                    <a:cubicBezTo>
                      <a:pt x="1381380" y="35961"/>
                      <a:pt x="1389266" y="55000"/>
                      <a:pt x="1389266" y="74853"/>
                    </a:cubicBezTo>
                    <a:lnTo>
                      <a:pt x="1389266" y="1666698"/>
                    </a:lnTo>
                    <a:cubicBezTo>
                      <a:pt x="1389266" y="1686550"/>
                      <a:pt x="1381380" y="1705589"/>
                      <a:pt x="1367342" y="1719627"/>
                    </a:cubicBezTo>
                    <a:cubicBezTo>
                      <a:pt x="1353304" y="1733664"/>
                      <a:pt x="1334265" y="1741550"/>
                      <a:pt x="1314413" y="1741550"/>
                    </a:cubicBezTo>
                    <a:lnTo>
                      <a:pt x="74853" y="1741550"/>
                    </a:lnTo>
                    <a:cubicBezTo>
                      <a:pt x="55000" y="1741550"/>
                      <a:pt x="35961" y="1733664"/>
                      <a:pt x="21924" y="1719627"/>
                    </a:cubicBezTo>
                    <a:cubicBezTo>
                      <a:pt x="7886" y="1705589"/>
                      <a:pt x="0" y="1686550"/>
                      <a:pt x="0" y="1666698"/>
                    </a:cubicBezTo>
                    <a:lnTo>
                      <a:pt x="0" y="74853"/>
                    </a:lnTo>
                    <a:cubicBezTo>
                      <a:pt x="0" y="55000"/>
                      <a:pt x="7886" y="35961"/>
                      <a:pt x="21924" y="21924"/>
                    </a:cubicBezTo>
                    <a:cubicBezTo>
                      <a:pt x="35961" y="7886"/>
                      <a:pt x="55000" y="0"/>
                      <a:pt x="74853" y="0"/>
                    </a:cubicBez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389266" cy="17796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 rot="0">
            <a:off x="1212841" y="3583763"/>
            <a:ext cx="4707410" cy="937864"/>
            <a:chOff x="0" y="0"/>
            <a:chExt cx="6276547" cy="1250485"/>
          </a:xfrm>
        </p:grpSpPr>
        <p:grpSp>
          <p:nvGrpSpPr>
            <p:cNvPr id="16" name="Group 16"/>
            <p:cNvGrpSpPr/>
            <p:nvPr/>
          </p:nvGrpSpPr>
          <p:grpSpPr>
            <a:xfrm rot="0">
              <a:off x="0" y="0"/>
              <a:ext cx="6276547" cy="1250485"/>
              <a:chOff x="0" y="0"/>
              <a:chExt cx="1239812" cy="24700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39812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239812" h="247009">
                    <a:moveTo>
                      <a:pt x="83876" y="0"/>
                    </a:moveTo>
                    <a:lnTo>
                      <a:pt x="1155936" y="0"/>
                    </a:lnTo>
                    <a:cubicBezTo>
                      <a:pt x="1178181" y="0"/>
                      <a:pt x="1199515" y="8837"/>
                      <a:pt x="1215245" y="24567"/>
                    </a:cubicBezTo>
                    <a:cubicBezTo>
                      <a:pt x="1230975" y="40296"/>
                      <a:pt x="1239812" y="61631"/>
                      <a:pt x="1239812" y="83876"/>
                    </a:cubicBezTo>
                    <a:lnTo>
                      <a:pt x="1239812" y="163134"/>
                    </a:lnTo>
                    <a:cubicBezTo>
                      <a:pt x="1239812" y="185379"/>
                      <a:pt x="1230975" y="206713"/>
                      <a:pt x="1215245" y="222443"/>
                    </a:cubicBezTo>
                    <a:cubicBezTo>
                      <a:pt x="1199515" y="238173"/>
                      <a:pt x="1178181" y="247009"/>
                      <a:pt x="1155936" y="247009"/>
                    </a:cubicBezTo>
                    <a:lnTo>
                      <a:pt x="83876" y="247009"/>
                    </a:lnTo>
                    <a:cubicBezTo>
                      <a:pt x="61631" y="247009"/>
                      <a:pt x="40296" y="238173"/>
                      <a:pt x="24567" y="222443"/>
                    </a:cubicBezTo>
                    <a:cubicBezTo>
                      <a:pt x="8837" y="206713"/>
                      <a:pt x="0" y="185379"/>
                      <a:pt x="0" y="163134"/>
                    </a:cubicBezTo>
                    <a:lnTo>
                      <a:pt x="0" y="83876"/>
                    </a:lnTo>
                    <a:cubicBezTo>
                      <a:pt x="0" y="61631"/>
                      <a:pt x="8837" y="40296"/>
                      <a:pt x="24567" y="24567"/>
                    </a:cubicBezTo>
                    <a:cubicBezTo>
                      <a:pt x="40296" y="8837"/>
                      <a:pt x="61631" y="0"/>
                      <a:pt x="83876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39812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10531" y="285518"/>
              <a:ext cx="6055484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30"/>
                </a:lnSpc>
              </a:pPr>
              <a:r>
                <a:rPr lang="en-US" sz="3275" spc="-65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LEARNING-BASED</a:t>
              </a:r>
              <a:endParaRPr lang="en-US" sz="3275" spc="-65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275762" y="5171524"/>
            <a:ext cx="15635502" cy="4149391"/>
            <a:chOff x="0" y="0"/>
            <a:chExt cx="20847336" cy="5532521"/>
          </a:xfrm>
        </p:grpSpPr>
        <p:grpSp>
          <p:nvGrpSpPr>
            <p:cNvPr id="21" name="Group 21"/>
            <p:cNvGrpSpPr/>
            <p:nvPr/>
          </p:nvGrpSpPr>
          <p:grpSpPr>
            <a:xfrm rot="0">
              <a:off x="1810193" y="1531975"/>
              <a:ext cx="1371600" cy="715947"/>
              <a:chOff x="0" y="0"/>
              <a:chExt cx="270933" cy="14142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885759" y="1512039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1.98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85759" y="4749264"/>
              <a:ext cx="1220468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0.18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885759" y="3140452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0.72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357089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MAX(%)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163513" y="1436725"/>
              <a:ext cx="1612680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0.04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grpSp>
          <p:nvGrpSpPr>
            <p:cNvPr id="29" name="Group 29"/>
            <p:cNvGrpSpPr/>
            <p:nvPr/>
          </p:nvGrpSpPr>
          <p:grpSpPr>
            <a:xfrm rot="0">
              <a:off x="4284053" y="4733087"/>
              <a:ext cx="1371600" cy="715947"/>
              <a:chOff x="0" y="0"/>
              <a:chExt cx="270933" cy="14142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43B14B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4163513" y="4682299"/>
              <a:ext cx="1612680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4163513" y="3061779"/>
              <a:ext cx="1612680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0.36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830949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MIN(%)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464582"/>
              <a:ext cx="828473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4721407"/>
              <a:ext cx="828473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U3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3096353"/>
              <a:ext cx="828473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U2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9181120" y="1512039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0.59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grpSp>
          <p:nvGrpSpPr>
            <p:cNvPr id="39" name="Group 39"/>
            <p:cNvGrpSpPr/>
            <p:nvPr/>
          </p:nvGrpSpPr>
          <p:grpSpPr>
            <a:xfrm rot="0">
              <a:off x="9029988" y="3070100"/>
              <a:ext cx="1371600" cy="715947"/>
              <a:chOff x="0" y="0"/>
              <a:chExt cx="270933" cy="141422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9105554" y="3050164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3.11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295361" y="3030564"/>
              <a:ext cx="828473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U2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8652450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MAX(%)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9181120" y="4777038"/>
              <a:ext cx="1220468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0.17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1458874" y="3030564"/>
              <a:ext cx="1612680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1.61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1458874" y="1436725"/>
              <a:ext cx="1612680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0.07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grpSp>
          <p:nvGrpSpPr>
            <p:cNvPr id="48" name="Group 48"/>
            <p:cNvGrpSpPr/>
            <p:nvPr/>
          </p:nvGrpSpPr>
          <p:grpSpPr>
            <a:xfrm rot="0">
              <a:off x="11579414" y="4816574"/>
              <a:ext cx="1371600" cy="715947"/>
              <a:chOff x="0" y="0"/>
              <a:chExt cx="270933" cy="141422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43B14B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11458874" y="4777038"/>
              <a:ext cx="1612680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0.02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7295361" y="4777038"/>
              <a:ext cx="828473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U3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1126310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MIN(%)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295361" y="1464582"/>
              <a:ext cx="828473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6624337" y="1512039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0.17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grpSp>
          <p:nvGrpSpPr>
            <p:cNvPr id="56" name="Group 56"/>
            <p:cNvGrpSpPr/>
            <p:nvPr/>
          </p:nvGrpSpPr>
          <p:grpSpPr>
            <a:xfrm rot="0">
              <a:off x="16548772" y="3070100"/>
              <a:ext cx="1371600" cy="715947"/>
              <a:chOff x="0" y="0"/>
              <a:chExt cx="270933" cy="141422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16624337" y="3050164"/>
              <a:ext cx="122046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2.98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6095668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MAX(%)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8902091" y="1436725"/>
              <a:ext cx="1612680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0.03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6675074" y="4721407"/>
              <a:ext cx="1220468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0.03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grpSp>
          <p:nvGrpSpPr>
            <p:cNvPr id="63" name="Group 63"/>
            <p:cNvGrpSpPr/>
            <p:nvPr/>
          </p:nvGrpSpPr>
          <p:grpSpPr>
            <a:xfrm rot="0">
              <a:off x="19073368" y="4760943"/>
              <a:ext cx="1371600" cy="715947"/>
              <a:chOff x="0" y="0"/>
              <a:chExt cx="270933" cy="141422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270933" cy="141422"/>
              </a:xfrm>
              <a:custGeom>
                <a:avLst/>
                <a:gdLst/>
                <a:ahLst/>
                <a:cxnLst/>
                <a:rect l="l" t="t" r="r" b="b"/>
                <a:pathLst>
                  <a:path w="270933" h="141422">
                    <a:moveTo>
                      <a:pt x="0" y="0"/>
                    </a:moveTo>
                    <a:lnTo>
                      <a:pt x="270933" y="0"/>
                    </a:lnTo>
                    <a:lnTo>
                      <a:pt x="270933" y="141422"/>
                    </a:lnTo>
                    <a:lnTo>
                      <a:pt x="0" y="141422"/>
                    </a:lnTo>
                    <a:close/>
                  </a:path>
                </a:pathLst>
              </a:custGeom>
              <a:solidFill>
                <a:srgbClr val="43B14B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38100"/>
                <a:ext cx="270933" cy="1795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8952828" y="4721407"/>
              <a:ext cx="1612680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0.01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14789315" y="4721407"/>
              <a:ext cx="828473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U3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18902091" y="3061779"/>
              <a:ext cx="1612680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1.75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18569527" y="-85725"/>
              <a:ext cx="2277808" cy="670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80"/>
                </a:lnSpc>
              </a:pPr>
              <a:r>
                <a:rPr lang="en-US" sz="2900" spc="29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MIN(%)</a:t>
              </a:r>
              <a:endParaRPr lang="en-US" sz="2900" spc="29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14738579" y="1464582"/>
              <a:ext cx="828473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U1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14738579" y="3096353"/>
              <a:ext cx="828473" cy="699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30"/>
                </a:lnSpc>
              </a:pPr>
              <a:r>
                <a:rPr lang="en-US" sz="3000" spc="30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U2</a:t>
              </a:r>
              <a:endParaRPr lang="en-US" sz="3000" spc="30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72" name="Group 72"/>
          <p:cNvGrpSpPr/>
          <p:nvPr/>
        </p:nvGrpSpPr>
        <p:grpSpPr>
          <a:xfrm rot="0">
            <a:off x="6795254" y="3583763"/>
            <a:ext cx="4707410" cy="937864"/>
            <a:chOff x="0" y="0"/>
            <a:chExt cx="6276547" cy="1250485"/>
          </a:xfrm>
        </p:grpSpPr>
        <p:grpSp>
          <p:nvGrpSpPr>
            <p:cNvPr id="73" name="Group 73"/>
            <p:cNvGrpSpPr/>
            <p:nvPr/>
          </p:nvGrpSpPr>
          <p:grpSpPr>
            <a:xfrm rot="0">
              <a:off x="0" y="0"/>
              <a:ext cx="6276547" cy="1250485"/>
              <a:chOff x="0" y="0"/>
              <a:chExt cx="1239812" cy="247009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1239812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239812" h="247009">
                    <a:moveTo>
                      <a:pt x="83876" y="0"/>
                    </a:moveTo>
                    <a:lnTo>
                      <a:pt x="1155936" y="0"/>
                    </a:lnTo>
                    <a:cubicBezTo>
                      <a:pt x="1178181" y="0"/>
                      <a:pt x="1199515" y="8837"/>
                      <a:pt x="1215245" y="24567"/>
                    </a:cubicBezTo>
                    <a:cubicBezTo>
                      <a:pt x="1230975" y="40296"/>
                      <a:pt x="1239812" y="61631"/>
                      <a:pt x="1239812" y="83876"/>
                    </a:cubicBezTo>
                    <a:lnTo>
                      <a:pt x="1239812" y="163134"/>
                    </a:lnTo>
                    <a:cubicBezTo>
                      <a:pt x="1239812" y="185379"/>
                      <a:pt x="1230975" y="206713"/>
                      <a:pt x="1215245" y="222443"/>
                    </a:cubicBezTo>
                    <a:cubicBezTo>
                      <a:pt x="1199515" y="238173"/>
                      <a:pt x="1178181" y="247009"/>
                      <a:pt x="1155936" y="247009"/>
                    </a:cubicBezTo>
                    <a:lnTo>
                      <a:pt x="83876" y="247009"/>
                    </a:lnTo>
                    <a:cubicBezTo>
                      <a:pt x="61631" y="247009"/>
                      <a:pt x="40296" y="238173"/>
                      <a:pt x="24567" y="222443"/>
                    </a:cubicBezTo>
                    <a:cubicBezTo>
                      <a:pt x="8837" y="206713"/>
                      <a:pt x="0" y="185379"/>
                      <a:pt x="0" y="163134"/>
                    </a:cubicBezTo>
                    <a:lnTo>
                      <a:pt x="0" y="83876"/>
                    </a:lnTo>
                    <a:cubicBezTo>
                      <a:pt x="0" y="61631"/>
                      <a:pt x="8837" y="40296"/>
                      <a:pt x="24567" y="24567"/>
                    </a:cubicBezTo>
                    <a:cubicBezTo>
                      <a:pt x="40296" y="8837"/>
                      <a:pt x="61631" y="0"/>
                      <a:pt x="83876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38100"/>
                <a:ext cx="1239812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747545" y="164891"/>
              <a:ext cx="4781458" cy="91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4475" spc="-89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FVM</a:t>
              </a:r>
              <a:endParaRPr lang="en-US" sz="4475" spc="-8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77" name="Group 77"/>
          <p:cNvGrpSpPr/>
          <p:nvPr/>
        </p:nvGrpSpPr>
        <p:grpSpPr>
          <a:xfrm rot="0">
            <a:off x="12367749" y="3583763"/>
            <a:ext cx="4707410" cy="937864"/>
            <a:chOff x="0" y="0"/>
            <a:chExt cx="6276547" cy="1250485"/>
          </a:xfrm>
        </p:grpSpPr>
        <p:grpSp>
          <p:nvGrpSpPr>
            <p:cNvPr id="78" name="Group 78"/>
            <p:cNvGrpSpPr/>
            <p:nvPr/>
          </p:nvGrpSpPr>
          <p:grpSpPr>
            <a:xfrm rot="0">
              <a:off x="0" y="0"/>
              <a:ext cx="6276547" cy="1250485"/>
              <a:chOff x="0" y="0"/>
              <a:chExt cx="1239812" cy="247009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1239812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239812" h="247009">
                    <a:moveTo>
                      <a:pt x="83876" y="0"/>
                    </a:moveTo>
                    <a:lnTo>
                      <a:pt x="1155936" y="0"/>
                    </a:lnTo>
                    <a:cubicBezTo>
                      <a:pt x="1178181" y="0"/>
                      <a:pt x="1199515" y="8837"/>
                      <a:pt x="1215245" y="24567"/>
                    </a:cubicBezTo>
                    <a:cubicBezTo>
                      <a:pt x="1230975" y="40296"/>
                      <a:pt x="1239812" y="61631"/>
                      <a:pt x="1239812" y="83876"/>
                    </a:cubicBezTo>
                    <a:lnTo>
                      <a:pt x="1239812" y="163134"/>
                    </a:lnTo>
                    <a:cubicBezTo>
                      <a:pt x="1239812" y="185379"/>
                      <a:pt x="1230975" y="206713"/>
                      <a:pt x="1215245" y="222443"/>
                    </a:cubicBezTo>
                    <a:cubicBezTo>
                      <a:pt x="1199515" y="238173"/>
                      <a:pt x="1178181" y="247009"/>
                      <a:pt x="1155936" y="247009"/>
                    </a:cubicBezTo>
                    <a:lnTo>
                      <a:pt x="83876" y="247009"/>
                    </a:lnTo>
                    <a:cubicBezTo>
                      <a:pt x="61631" y="247009"/>
                      <a:pt x="40296" y="238173"/>
                      <a:pt x="24567" y="222443"/>
                    </a:cubicBezTo>
                    <a:cubicBezTo>
                      <a:pt x="8837" y="206713"/>
                      <a:pt x="0" y="185379"/>
                      <a:pt x="0" y="163134"/>
                    </a:cubicBezTo>
                    <a:lnTo>
                      <a:pt x="0" y="83876"/>
                    </a:lnTo>
                    <a:cubicBezTo>
                      <a:pt x="0" y="61631"/>
                      <a:pt x="8837" y="40296"/>
                      <a:pt x="24567" y="24567"/>
                    </a:cubicBezTo>
                    <a:cubicBezTo>
                      <a:pt x="40296" y="8837"/>
                      <a:pt x="61631" y="0"/>
                      <a:pt x="83876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-38100"/>
                <a:ext cx="1239812" cy="2851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81" name="TextBox 81"/>
            <p:cNvSpPr txBox="1"/>
            <p:nvPr/>
          </p:nvSpPr>
          <p:spPr>
            <a:xfrm>
              <a:off x="736161" y="164868"/>
              <a:ext cx="4781458" cy="91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4475" spc="-89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FDM</a:t>
              </a:r>
              <a:endParaRPr lang="en-US" sz="4475" spc="-8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4059" y="1057275"/>
            <a:ext cx="11399882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0"/>
              </a:lnSpc>
            </a:pPr>
            <a:r>
              <a:rPr lang="en-US" sz="80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TIME METRICS</a:t>
            </a:r>
            <a:endParaRPr lang="en-US" sz="80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389592" y="2885853"/>
            <a:ext cx="4193236" cy="6372447"/>
            <a:chOff x="0" y="0"/>
            <a:chExt cx="1145985" cy="1741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45985" cy="1741550"/>
            </a:xfrm>
            <a:custGeom>
              <a:avLst/>
              <a:gdLst/>
              <a:ahLst/>
              <a:cxnLst/>
              <a:rect l="l" t="t" r="r" b="b"/>
              <a:pathLst>
                <a:path w="1145985" h="1741550">
                  <a:moveTo>
                    <a:pt x="94161" y="0"/>
                  </a:moveTo>
                  <a:lnTo>
                    <a:pt x="1051825" y="0"/>
                  </a:lnTo>
                  <a:cubicBezTo>
                    <a:pt x="1103828" y="0"/>
                    <a:pt x="1145985" y="42157"/>
                    <a:pt x="1145985" y="94161"/>
                  </a:cubicBezTo>
                  <a:lnTo>
                    <a:pt x="1145985" y="1647390"/>
                  </a:lnTo>
                  <a:cubicBezTo>
                    <a:pt x="1145985" y="1672363"/>
                    <a:pt x="1136065" y="1696313"/>
                    <a:pt x="1118406" y="1713972"/>
                  </a:cubicBezTo>
                  <a:cubicBezTo>
                    <a:pt x="1100748" y="1731630"/>
                    <a:pt x="1076798" y="1741550"/>
                    <a:pt x="1051825" y="1741550"/>
                  </a:cubicBezTo>
                  <a:lnTo>
                    <a:pt x="94161" y="1741550"/>
                  </a:lnTo>
                  <a:cubicBezTo>
                    <a:pt x="42157" y="1741550"/>
                    <a:pt x="0" y="1699393"/>
                    <a:pt x="0" y="1647390"/>
                  </a:cubicBezTo>
                  <a:lnTo>
                    <a:pt x="0" y="94161"/>
                  </a:lnTo>
                  <a:cubicBezTo>
                    <a:pt x="0" y="69188"/>
                    <a:pt x="9920" y="45238"/>
                    <a:pt x="27579" y="27579"/>
                  </a:cubicBezTo>
                  <a:cubicBezTo>
                    <a:pt x="45238" y="9920"/>
                    <a:pt x="69188" y="0"/>
                    <a:pt x="94161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45985" cy="1779651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615142" y="3374708"/>
            <a:ext cx="3742137" cy="903824"/>
            <a:chOff x="0" y="0"/>
            <a:chExt cx="1022703" cy="2470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2703" cy="247009"/>
            </a:xfrm>
            <a:custGeom>
              <a:avLst/>
              <a:gdLst/>
              <a:ahLst/>
              <a:cxnLst/>
              <a:rect l="l" t="t" r="r" b="b"/>
              <a:pathLst>
                <a:path w="1022703" h="247009">
                  <a:moveTo>
                    <a:pt x="105511" y="0"/>
                  </a:moveTo>
                  <a:lnTo>
                    <a:pt x="917191" y="0"/>
                  </a:lnTo>
                  <a:cubicBezTo>
                    <a:pt x="975464" y="0"/>
                    <a:pt x="1022703" y="47239"/>
                    <a:pt x="1022703" y="105511"/>
                  </a:cubicBezTo>
                  <a:lnTo>
                    <a:pt x="1022703" y="141498"/>
                  </a:lnTo>
                  <a:cubicBezTo>
                    <a:pt x="1022703" y="199770"/>
                    <a:pt x="975464" y="247009"/>
                    <a:pt x="917191" y="247009"/>
                  </a:cubicBezTo>
                  <a:lnTo>
                    <a:pt x="105511" y="247009"/>
                  </a:lnTo>
                  <a:cubicBezTo>
                    <a:pt x="77528" y="247009"/>
                    <a:pt x="50691" y="235893"/>
                    <a:pt x="30904" y="216106"/>
                  </a:cubicBezTo>
                  <a:cubicBezTo>
                    <a:pt x="11116" y="196319"/>
                    <a:pt x="0" y="169481"/>
                    <a:pt x="0" y="141498"/>
                  </a:cubicBezTo>
                  <a:lnTo>
                    <a:pt x="0" y="105511"/>
                  </a:lnTo>
                  <a:cubicBezTo>
                    <a:pt x="0" y="47239"/>
                    <a:pt x="47239" y="0"/>
                    <a:pt x="105511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22703" cy="285109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60835" y="3498470"/>
            <a:ext cx="2850751" cy="65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4310" spc="-86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MOL</a:t>
            </a:r>
            <a:endParaRPr lang="en-US" sz="4310" spc="-86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0355" y="7945865"/>
            <a:ext cx="1871068" cy="82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Function Evaluations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97473" y="8160178"/>
            <a:ext cx="1354592" cy="39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1052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97473" y="7088688"/>
            <a:ext cx="1354592" cy="39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0.0119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0355" y="6874375"/>
            <a:ext cx="1871068" cy="82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time/equ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(s/equ)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82057" y="6017197"/>
            <a:ext cx="1354592" cy="39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153 ODEs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35771" y="5802885"/>
            <a:ext cx="1871068" cy="82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Problem Size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(no. equ’s)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97473" y="4945707"/>
            <a:ext cx="1354592" cy="397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1.826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0355" y="4731394"/>
            <a:ext cx="1871068" cy="82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Runtime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  <a:p>
            <a:pPr algn="ctr">
              <a:lnSpc>
                <a:spcPts val="3395"/>
              </a:lnSpc>
            </a:pPr>
            <a:r>
              <a: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rPr>
              <a:t>(sec)</a:t>
            </a:r>
            <a:endParaRPr lang="en-US" sz="2250" b="1" spc="22">
              <a:solidFill>
                <a:srgbClr val="272727"/>
              </a:solidFill>
              <a:latin typeface="Canva Sans Medium" panose="020B0603030501040103"/>
              <a:ea typeface="Canva Sans Medium" panose="020B0603030501040103"/>
              <a:cs typeface="Canva Sans Medium" panose="020B0603030501040103"/>
              <a:sym typeface="Canva Sans Medium" panose="020B0603030501040103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4795304" y="2885853"/>
            <a:ext cx="4193236" cy="6372447"/>
            <a:chOff x="0" y="0"/>
            <a:chExt cx="1145985" cy="17415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45985" cy="1741550"/>
            </a:xfrm>
            <a:custGeom>
              <a:avLst/>
              <a:gdLst/>
              <a:ahLst/>
              <a:cxnLst/>
              <a:rect l="l" t="t" r="r" b="b"/>
              <a:pathLst>
                <a:path w="1145985" h="1741550">
                  <a:moveTo>
                    <a:pt x="94161" y="0"/>
                  </a:moveTo>
                  <a:lnTo>
                    <a:pt x="1051825" y="0"/>
                  </a:lnTo>
                  <a:cubicBezTo>
                    <a:pt x="1103828" y="0"/>
                    <a:pt x="1145985" y="42157"/>
                    <a:pt x="1145985" y="94161"/>
                  </a:cubicBezTo>
                  <a:lnTo>
                    <a:pt x="1145985" y="1647390"/>
                  </a:lnTo>
                  <a:cubicBezTo>
                    <a:pt x="1145985" y="1672363"/>
                    <a:pt x="1136065" y="1696313"/>
                    <a:pt x="1118406" y="1713972"/>
                  </a:cubicBezTo>
                  <a:cubicBezTo>
                    <a:pt x="1100748" y="1731630"/>
                    <a:pt x="1076798" y="1741550"/>
                    <a:pt x="1051825" y="1741550"/>
                  </a:cubicBezTo>
                  <a:lnTo>
                    <a:pt x="94161" y="1741550"/>
                  </a:lnTo>
                  <a:cubicBezTo>
                    <a:pt x="42157" y="1741550"/>
                    <a:pt x="0" y="1699393"/>
                    <a:pt x="0" y="1647390"/>
                  </a:cubicBezTo>
                  <a:lnTo>
                    <a:pt x="0" y="94161"/>
                  </a:lnTo>
                  <a:cubicBezTo>
                    <a:pt x="0" y="69188"/>
                    <a:pt x="9920" y="45238"/>
                    <a:pt x="27579" y="27579"/>
                  </a:cubicBezTo>
                  <a:cubicBezTo>
                    <a:pt x="45238" y="9920"/>
                    <a:pt x="69188" y="0"/>
                    <a:pt x="94161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145985" cy="1779651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5017803" y="3479579"/>
            <a:ext cx="3742137" cy="903824"/>
            <a:chOff x="0" y="0"/>
            <a:chExt cx="1022703" cy="24700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2703" cy="247009"/>
            </a:xfrm>
            <a:custGeom>
              <a:avLst/>
              <a:gdLst/>
              <a:ahLst/>
              <a:cxnLst/>
              <a:rect l="l" t="t" r="r" b="b"/>
              <a:pathLst>
                <a:path w="1022703" h="247009">
                  <a:moveTo>
                    <a:pt x="105511" y="0"/>
                  </a:moveTo>
                  <a:lnTo>
                    <a:pt x="917191" y="0"/>
                  </a:lnTo>
                  <a:cubicBezTo>
                    <a:pt x="975464" y="0"/>
                    <a:pt x="1022703" y="47239"/>
                    <a:pt x="1022703" y="105511"/>
                  </a:cubicBezTo>
                  <a:lnTo>
                    <a:pt x="1022703" y="141498"/>
                  </a:lnTo>
                  <a:cubicBezTo>
                    <a:pt x="1022703" y="199770"/>
                    <a:pt x="975464" y="247009"/>
                    <a:pt x="917191" y="247009"/>
                  </a:cubicBezTo>
                  <a:lnTo>
                    <a:pt x="105511" y="247009"/>
                  </a:lnTo>
                  <a:cubicBezTo>
                    <a:pt x="77528" y="247009"/>
                    <a:pt x="50691" y="235893"/>
                    <a:pt x="30904" y="216106"/>
                  </a:cubicBezTo>
                  <a:cubicBezTo>
                    <a:pt x="11116" y="196319"/>
                    <a:pt x="0" y="169481"/>
                    <a:pt x="0" y="141498"/>
                  </a:cubicBezTo>
                  <a:lnTo>
                    <a:pt x="0" y="105511"/>
                  </a:lnTo>
                  <a:cubicBezTo>
                    <a:pt x="0" y="47239"/>
                    <a:pt x="47239" y="0"/>
                    <a:pt x="105511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22703" cy="285109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109327" y="3685133"/>
            <a:ext cx="3559089" cy="49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5"/>
              </a:lnSpc>
            </a:pPr>
            <a:r>
              <a:rPr lang="en-US" sz="3245" spc="-64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LEARNING-BASED</a:t>
            </a:r>
            <a:endParaRPr lang="en-US" sz="3245" spc="-64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25" name="Freeform 25"/>
          <p:cNvSpPr/>
          <p:nvPr/>
        </p:nvSpPr>
        <p:spPr>
          <a:xfrm rot="-5400000" flipH="1" flipV="1">
            <a:off x="-657862" y="-237203"/>
            <a:ext cx="2094908" cy="3254182"/>
          </a:xfrm>
          <a:custGeom>
            <a:avLst/>
            <a:gdLst/>
            <a:ahLst/>
            <a:cxnLst/>
            <a:rect l="l" t="t" r="r" b="b"/>
            <a:pathLst>
              <a:path w="2094908" h="3254182">
                <a:moveTo>
                  <a:pt x="2094908" y="3254182"/>
                </a:moveTo>
                <a:lnTo>
                  <a:pt x="0" y="3254182"/>
                </a:lnTo>
                <a:lnTo>
                  <a:pt x="0" y="0"/>
                </a:lnTo>
                <a:lnTo>
                  <a:pt x="2094908" y="0"/>
                </a:lnTo>
                <a:lnTo>
                  <a:pt x="2094908" y="32541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5400000" flipH="1" flipV="1">
            <a:off x="16849000" y="-173089"/>
            <a:ext cx="2094908" cy="3254182"/>
          </a:xfrm>
          <a:custGeom>
            <a:avLst/>
            <a:gdLst/>
            <a:ahLst/>
            <a:cxnLst/>
            <a:rect l="l" t="t" r="r" b="b"/>
            <a:pathLst>
              <a:path w="2094908" h="3254182">
                <a:moveTo>
                  <a:pt x="2094908" y="3254182"/>
                </a:moveTo>
                <a:lnTo>
                  <a:pt x="0" y="3254182"/>
                </a:lnTo>
                <a:lnTo>
                  <a:pt x="0" y="0"/>
                </a:lnTo>
                <a:lnTo>
                  <a:pt x="2094908" y="0"/>
                </a:lnTo>
                <a:lnTo>
                  <a:pt x="2094908" y="32541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 rot="0">
            <a:off x="9198090" y="2885853"/>
            <a:ext cx="4193236" cy="6372447"/>
            <a:chOff x="0" y="0"/>
            <a:chExt cx="1145985" cy="174155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45985" cy="1741550"/>
            </a:xfrm>
            <a:custGeom>
              <a:avLst/>
              <a:gdLst/>
              <a:ahLst/>
              <a:cxnLst/>
              <a:rect l="l" t="t" r="r" b="b"/>
              <a:pathLst>
                <a:path w="1145985" h="1741550">
                  <a:moveTo>
                    <a:pt x="94161" y="0"/>
                  </a:moveTo>
                  <a:lnTo>
                    <a:pt x="1051825" y="0"/>
                  </a:lnTo>
                  <a:cubicBezTo>
                    <a:pt x="1103828" y="0"/>
                    <a:pt x="1145985" y="42157"/>
                    <a:pt x="1145985" y="94161"/>
                  </a:cubicBezTo>
                  <a:lnTo>
                    <a:pt x="1145985" y="1647390"/>
                  </a:lnTo>
                  <a:cubicBezTo>
                    <a:pt x="1145985" y="1672363"/>
                    <a:pt x="1136065" y="1696313"/>
                    <a:pt x="1118406" y="1713972"/>
                  </a:cubicBezTo>
                  <a:cubicBezTo>
                    <a:pt x="1100748" y="1731630"/>
                    <a:pt x="1076798" y="1741550"/>
                    <a:pt x="1051825" y="1741550"/>
                  </a:cubicBezTo>
                  <a:lnTo>
                    <a:pt x="94161" y="1741550"/>
                  </a:lnTo>
                  <a:cubicBezTo>
                    <a:pt x="42157" y="1741550"/>
                    <a:pt x="0" y="1699393"/>
                    <a:pt x="0" y="1647390"/>
                  </a:cubicBezTo>
                  <a:lnTo>
                    <a:pt x="0" y="94161"/>
                  </a:lnTo>
                  <a:cubicBezTo>
                    <a:pt x="0" y="69188"/>
                    <a:pt x="9920" y="45238"/>
                    <a:pt x="27579" y="27579"/>
                  </a:cubicBezTo>
                  <a:cubicBezTo>
                    <a:pt x="45238" y="9920"/>
                    <a:pt x="69188" y="0"/>
                    <a:pt x="94161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145985" cy="1779651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0" name="Group 30"/>
          <p:cNvGrpSpPr/>
          <p:nvPr/>
        </p:nvGrpSpPr>
        <p:grpSpPr>
          <a:xfrm rot="0">
            <a:off x="9420464" y="3479579"/>
            <a:ext cx="3742137" cy="903824"/>
            <a:chOff x="0" y="0"/>
            <a:chExt cx="1022703" cy="24700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22703" cy="247009"/>
            </a:xfrm>
            <a:custGeom>
              <a:avLst/>
              <a:gdLst/>
              <a:ahLst/>
              <a:cxnLst/>
              <a:rect l="l" t="t" r="r" b="b"/>
              <a:pathLst>
                <a:path w="1022703" h="247009">
                  <a:moveTo>
                    <a:pt x="105511" y="0"/>
                  </a:moveTo>
                  <a:lnTo>
                    <a:pt x="917191" y="0"/>
                  </a:lnTo>
                  <a:cubicBezTo>
                    <a:pt x="975464" y="0"/>
                    <a:pt x="1022703" y="47239"/>
                    <a:pt x="1022703" y="105511"/>
                  </a:cubicBezTo>
                  <a:lnTo>
                    <a:pt x="1022703" y="141498"/>
                  </a:lnTo>
                  <a:cubicBezTo>
                    <a:pt x="1022703" y="199770"/>
                    <a:pt x="975464" y="247009"/>
                    <a:pt x="917191" y="247009"/>
                  </a:cubicBezTo>
                  <a:lnTo>
                    <a:pt x="105511" y="247009"/>
                  </a:lnTo>
                  <a:cubicBezTo>
                    <a:pt x="77528" y="247009"/>
                    <a:pt x="50691" y="235893"/>
                    <a:pt x="30904" y="216106"/>
                  </a:cubicBezTo>
                  <a:cubicBezTo>
                    <a:pt x="11116" y="196319"/>
                    <a:pt x="0" y="169481"/>
                    <a:pt x="0" y="141498"/>
                  </a:cubicBezTo>
                  <a:lnTo>
                    <a:pt x="0" y="105511"/>
                  </a:lnTo>
                  <a:cubicBezTo>
                    <a:pt x="0" y="47239"/>
                    <a:pt x="47239" y="0"/>
                    <a:pt x="105511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1022703" cy="285109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9866157" y="3605626"/>
            <a:ext cx="2850751" cy="65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4310" spc="-86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FVM</a:t>
            </a:r>
            <a:endParaRPr lang="en-US" sz="4310" spc="-86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pSp>
        <p:nvGrpSpPr>
          <p:cNvPr id="34" name="Group 34"/>
          <p:cNvGrpSpPr/>
          <p:nvPr/>
        </p:nvGrpSpPr>
        <p:grpSpPr>
          <a:xfrm rot="0">
            <a:off x="13600876" y="2888123"/>
            <a:ext cx="4193236" cy="6372447"/>
            <a:chOff x="0" y="0"/>
            <a:chExt cx="1145985" cy="174155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45985" cy="1741550"/>
            </a:xfrm>
            <a:custGeom>
              <a:avLst/>
              <a:gdLst/>
              <a:ahLst/>
              <a:cxnLst/>
              <a:rect l="l" t="t" r="r" b="b"/>
              <a:pathLst>
                <a:path w="1145985" h="1741550">
                  <a:moveTo>
                    <a:pt x="94161" y="0"/>
                  </a:moveTo>
                  <a:lnTo>
                    <a:pt x="1051825" y="0"/>
                  </a:lnTo>
                  <a:cubicBezTo>
                    <a:pt x="1103828" y="0"/>
                    <a:pt x="1145985" y="42157"/>
                    <a:pt x="1145985" y="94161"/>
                  </a:cubicBezTo>
                  <a:lnTo>
                    <a:pt x="1145985" y="1647390"/>
                  </a:lnTo>
                  <a:cubicBezTo>
                    <a:pt x="1145985" y="1672363"/>
                    <a:pt x="1136065" y="1696313"/>
                    <a:pt x="1118406" y="1713972"/>
                  </a:cubicBezTo>
                  <a:cubicBezTo>
                    <a:pt x="1100748" y="1731630"/>
                    <a:pt x="1076798" y="1741550"/>
                    <a:pt x="1051825" y="1741550"/>
                  </a:cubicBezTo>
                  <a:lnTo>
                    <a:pt x="94161" y="1741550"/>
                  </a:lnTo>
                  <a:cubicBezTo>
                    <a:pt x="42157" y="1741550"/>
                    <a:pt x="0" y="1699393"/>
                    <a:pt x="0" y="1647390"/>
                  </a:cubicBezTo>
                  <a:lnTo>
                    <a:pt x="0" y="94161"/>
                  </a:lnTo>
                  <a:cubicBezTo>
                    <a:pt x="0" y="69188"/>
                    <a:pt x="9920" y="45238"/>
                    <a:pt x="27579" y="27579"/>
                  </a:cubicBezTo>
                  <a:cubicBezTo>
                    <a:pt x="45238" y="9920"/>
                    <a:pt x="69188" y="0"/>
                    <a:pt x="94161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1145985" cy="1779651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37" name="Group 37"/>
          <p:cNvGrpSpPr/>
          <p:nvPr/>
        </p:nvGrpSpPr>
        <p:grpSpPr>
          <a:xfrm rot="0">
            <a:off x="13823126" y="3479579"/>
            <a:ext cx="3742137" cy="903824"/>
            <a:chOff x="0" y="0"/>
            <a:chExt cx="1022703" cy="24700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22703" cy="247009"/>
            </a:xfrm>
            <a:custGeom>
              <a:avLst/>
              <a:gdLst/>
              <a:ahLst/>
              <a:cxnLst/>
              <a:rect l="l" t="t" r="r" b="b"/>
              <a:pathLst>
                <a:path w="1022703" h="247009">
                  <a:moveTo>
                    <a:pt x="105511" y="0"/>
                  </a:moveTo>
                  <a:lnTo>
                    <a:pt x="917191" y="0"/>
                  </a:lnTo>
                  <a:cubicBezTo>
                    <a:pt x="975464" y="0"/>
                    <a:pt x="1022703" y="47239"/>
                    <a:pt x="1022703" y="105511"/>
                  </a:cubicBezTo>
                  <a:lnTo>
                    <a:pt x="1022703" y="141498"/>
                  </a:lnTo>
                  <a:cubicBezTo>
                    <a:pt x="1022703" y="199770"/>
                    <a:pt x="975464" y="247009"/>
                    <a:pt x="917191" y="247009"/>
                  </a:cubicBezTo>
                  <a:lnTo>
                    <a:pt x="105511" y="247009"/>
                  </a:lnTo>
                  <a:cubicBezTo>
                    <a:pt x="77528" y="247009"/>
                    <a:pt x="50691" y="235893"/>
                    <a:pt x="30904" y="216106"/>
                  </a:cubicBezTo>
                  <a:cubicBezTo>
                    <a:pt x="11116" y="196319"/>
                    <a:pt x="0" y="169481"/>
                    <a:pt x="0" y="141498"/>
                  </a:cubicBezTo>
                  <a:lnTo>
                    <a:pt x="0" y="105511"/>
                  </a:lnTo>
                  <a:cubicBezTo>
                    <a:pt x="0" y="47239"/>
                    <a:pt x="47239" y="0"/>
                    <a:pt x="105511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022703" cy="285109"/>
            </a:xfrm>
            <a:prstGeom prst="rect">
              <a:avLst/>
            </a:prstGeom>
          </p:spPr>
          <p:txBody>
            <a:bodyPr lIns="48956" tIns="48956" rIns="48956" bIns="48956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4268819" y="3605626"/>
            <a:ext cx="2850751" cy="65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</a:pPr>
            <a:r>
              <a:rPr lang="en-US" sz="4310" spc="-86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FDM</a:t>
            </a:r>
            <a:endParaRPr lang="en-US" sz="4310" spc="-86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pSp>
        <p:nvGrpSpPr>
          <p:cNvPr id="41" name="Group 41"/>
          <p:cNvGrpSpPr/>
          <p:nvPr/>
        </p:nvGrpSpPr>
        <p:grpSpPr>
          <a:xfrm rot="0">
            <a:off x="6203867" y="5110013"/>
            <a:ext cx="10175331" cy="3554561"/>
            <a:chOff x="0" y="0"/>
            <a:chExt cx="13567109" cy="4739414"/>
          </a:xfrm>
        </p:grpSpPr>
        <p:sp>
          <p:nvSpPr>
            <p:cNvPr id="42" name="TextBox 42"/>
            <p:cNvSpPr txBox="1"/>
            <p:nvPr/>
          </p:nvSpPr>
          <p:spPr>
            <a:xfrm>
              <a:off x="20555" y="4228812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3717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20555" y="2800158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0.0452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371504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153 ODEs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0555" y="-57150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6.446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5890770" y="4228812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945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5890770" y="2800158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0.0074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5870215" y="1371504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153 ODEs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5890770" y="-57150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1.132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1760985" y="4228812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1052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1760985" y="2800158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0.0123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1740430" y="1371504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153 ODEs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1760985" y="-57150"/>
              <a:ext cx="1806123" cy="510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5"/>
                </a:lnSpc>
              </a:pPr>
              <a:r>
                <a:rPr lang="en-US" sz="2250" b="1" spc="22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1.881</a:t>
              </a:r>
              <a:endParaRPr lang="en-US" sz="2250" b="1" spc="22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652785" y="3392222"/>
            <a:ext cx="7097730" cy="3467674"/>
            <a:chOff x="0" y="0"/>
            <a:chExt cx="9463640" cy="4623565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984312" y="0"/>
              <a:ext cx="7495016" cy="1361365"/>
              <a:chOff x="0" y="0"/>
              <a:chExt cx="1359914" cy="24700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0240" y="0"/>
                    </a:moveTo>
                    <a:lnTo>
                      <a:pt x="1289674" y="0"/>
                    </a:lnTo>
                    <a:cubicBezTo>
                      <a:pt x="1328466" y="0"/>
                      <a:pt x="1359914" y="31448"/>
                      <a:pt x="1359914" y="70240"/>
                    </a:cubicBezTo>
                    <a:lnTo>
                      <a:pt x="1359914" y="176769"/>
                    </a:lnTo>
                    <a:cubicBezTo>
                      <a:pt x="1359914" y="215562"/>
                      <a:pt x="1328466" y="247009"/>
                      <a:pt x="1289674" y="247009"/>
                    </a:cubicBezTo>
                    <a:lnTo>
                      <a:pt x="70240" y="247009"/>
                    </a:lnTo>
                    <a:cubicBezTo>
                      <a:pt x="31448" y="247009"/>
                      <a:pt x="0" y="215562"/>
                      <a:pt x="0" y="176769"/>
                    </a:cubicBezTo>
                    <a:lnTo>
                      <a:pt x="0" y="70240"/>
                    </a:lnTo>
                    <a:cubicBezTo>
                      <a:pt x="0" y="31448"/>
                      <a:pt x="31448" y="0"/>
                      <a:pt x="7024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359914" cy="285109"/>
              </a:xfrm>
              <a:prstGeom prst="rect">
                <a:avLst/>
              </a:prstGeom>
            </p:spPr>
            <p:txBody>
              <a:bodyPr lIns="60027" tIns="60027" rIns="60027" bIns="6002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81334" y="401283"/>
              <a:ext cx="730097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b="1" spc="-55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ALGORITHMIC ENHANCEMENTS</a:t>
              </a:r>
              <a:endParaRPr lang="en-US" sz="2800" b="1" spc="-55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1320"/>
              <a:ext cx="9463640" cy="2722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Adaptive Mesh (h Refinement): Increase number of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support points in the grid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High-Order Time Integration (p Refinement): Use 6th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order FD approximations instead of 4th order ones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50649"/>
            <a:ext cx="6569441" cy="170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8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Suggestions for Improvements </a:t>
            </a:r>
            <a:endParaRPr lang="en-US" sz="58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1537485" y="3392222"/>
            <a:ext cx="7323856" cy="4517381"/>
            <a:chOff x="0" y="0"/>
            <a:chExt cx="9765142" cy="602317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878530"/>
              <a:ext cx="9765142" cy="4144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Spatial Dimension Expansion: Extend to 2D/3D do-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mains f</a:t>
              </a: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or realistic biological pattern simulation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Stochastic Terms: Introduce noise terms for ∂ui/∂t to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model microenvironment variability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Parameter Estimation: Integrate neural ODEs for data-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algn="l">
                <a:lnSpc>
                  <a:spcPts val="4200"/>
                </a:lnSpc>
              </a:pPr>
              <a:r>
                <a:rPr lang="en-US" sz="2100" b="1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driven parameter calibration</a:t>
              </a:r>
              <a:endParaRPr lang="en-US" sz="2100" b="1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grpSp>
          <p:nvGrpSpPr>
            <p:cNvPr id="11" name="Group 11"/>
            <p:cNvGrpSpPr/>
            <p:nvPr/>
          </p:nvGrpSpPr>
          <p:grpSpPr>
            <a:xfrm rot="0">
              <a:off x="1135063" y="0"/>
              <a:ext cx="7495016" cy="1361365"/>
              <a:chOff x="0" y="0"/>
              <a:chExt cx="1359914" cy="24700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0240" y="0"/>
                    </a:moveTo>
                    <a:lnTo>
                      <a:pt x="1289674" y="0"/>
                    </a:lnTo>
                    <a:cubicBezTo>
                      <a:pt x="1328466" y="0"/>
                      <a:pt x="1359914" y="31448"/>
                      <a:pt x="1359914" y="70240"/>
                    </a:cubicBezTo>
                    <a:lnTo>
                      <a:pt x="1359914" y="176769"/>
                    </a:lnTo>
                    <a:cubicBezTo>
                      <a:pt x="1359914" y="215562"/>
                      <a:pt x="1328466" y="247009"/>
                      <a:pt x="1289674" y="247009"/>
                    </a:cubicBezTo>
                    <a:lnTo>
                      <a:pt x="70240" y="247009"/>
                    </a:lnTo>
                    <a:cubicBezTo>
                      <a:pt x="31448" y="247009"/>
                      <a:pt x="0" y="215562"/>
                      <a:pt x="0" y="176769"/>
                    </a:cubicBezTo>
                    <a:lnTo>
                      <a:pt x="0" y="70240"/>
                    </a:lnTo>
                    <a:cubicBezTo>
                      <a:pt x="0" y="31448"/>
                      <a:pt x="31448" y="0"/>
                      <a:pt x="7024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359914" cy="285109"/>
              </a:xfrm>
              <a:prstGeom prst="rect">
                <a:avLst/>
              </a:prstGeom>
            </p:spPr>
            <p:txBody>
              <a:bodyPr lIns="60027" tIns="60027" rIns="60027" bIns="6002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32085" y="401283"/>
              <a:ext cx="730097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b="1" spc="-55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MODEL EXTENSIONS</a:t>
              </a:r>
              <a:endParaRPr lang="en-US" sz="2800" b="1" spc="-55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254827" y="3405648"/>
            <a:ext cx="7606515" cy="5105801"/>
            <a:chOff x="0" y="0"/>
            <a:chExt cx="10142020" cy="6807735"/>
          </a:xfrm>
        </p:grpSpPr>
        <p:grpSp>
          <p:nvGrpSpPr>
            <p:cNvPr id="3" name="Group 3"/>
            <p:cNvGrpSpPr/>
            <p:nvPr/>
          </p:nvGrpSpPr>
          <p:grpSpPr>
            <a:xfrm rot="0">
              <a:off x="1323502" y="0"/>
              <a:ext cx="7495016" cy="1361365"/>
              <a:chOff x="0" y="0"/>
              <a:chExt cx="1359914" cy="24700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0240" y="0"/>
                    </a:moveTo>
                    <a:lnTo>
                      <a:pt x="1289674" y="0"/>
                    </a:lnTo>
                    <a:cubicBezTo>
                      <a:pt x="1328466" y="0"/>
                      <a:pt x="1359914" y="31448"/>
                      <a:pt x="1359914" y="70240"/>
                    </a:cubicBezTo>
                    <a:lnTo>
                      <a:pt x="1359914" y="176769"/>
                    </a:lnTo>
                    <a:cubicBezTo>
                      <a:pt x="1359914" y="215562"/>
                      <a:pt x="1328466" y="247009"/>
                      <a:pt x="1289674" y="247009"/>
                    </a:cubicBezTo>
                    <a:lnTo>
                      <a:pt x="70240" y="247009"/>
                    </a:lnTo>
                    <a:cubicBezTo>
                      <a:pt x="31448" y="247009"/>
                      <a:pt x="0" y="215562"/>
                      <a:pt x="0" y="176769"/>
                    </a:cubicBezTo>
                    <a:lnTo>
                      <a:pt x="0" y="70240"/>
                    </a:lnTo>
                    <a:cubicBezTo>
                      <a:pt x="0" y="31448"/>
                      <a:pt x="31448" y="0"/>
                      <a:pt x="7024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359914" cy="285109"/>
              </a:xfrm>
              <a:prstGeom prst="rect">
                <a:avLst/>
              </a:prstGeom>
            </p:spPr>
            <p:txBody>
              <a:bodyPr lIns="60027" tIns="60027" rIns="60027" bIns="6002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1070186" y="401320"/>
              <a:ext cx="7980680" cy="5740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b="1" spc="-55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DEEP LEARNING INTEGRATION</a:t>
              </a:r>
              <a:endParaRPr lang="en-US" sz="2800" b="1" spc="-55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060221"/>
              <a:ext cx="10142020" cy="4747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Hybrid Solver: Show the computer microscope photos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of real cells to set up better simulations, then use CNN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encoder to generate initial conditions from microscopy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images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Operator Learning: Train Fourier Neural Operators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(FNOs) to predict patterns without solving complex equa-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tions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• Uncertainty Quantification: Implement Bayesian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3170"/>
                </a:lnSpc>
                <a:spcBef>
                  <a:spcPct val="0"/>
                </a:spcBef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PINNs for solution confidence intervals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50649"/>
            <a:ext cx="6081899" cy="170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10"/>
              </a:lnSpc>
            </a:pPr>
            <a:r>
              <a:rPr lang="en-US" sz="58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Future Research Directions</a:t>
            </a:r>
            <a:endParaRPr lang="en-US" sz="58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9370127" y="3382103"/>
            <a:ext cx="7663047" cy="4065214"/>
            <a:chOff x="0" y="0"/>
            <a:chExt cx="10217395" cy="5420285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1361190" y="0"/>
              <a:ext cx="7495016" cy="1361365"/>
              <a:chOff x="0" y="0"/>
              <a:chExt cx="1359914" cy="24700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59914" cy="247009"/>
              </a:xfrm>
              <a:custGeom>
                <a:avLst/>
                <a:gdLst/>
                <a:ahLst/>
                <a:cxnLst/>
                <a:rect l="l" t="t" r="r" b="b"/>
                <a:pathLst>
                  <a:path w="1359914" h="247009">
                    <a:moveTo>
                      <a:pt x="70240" y="0"/>
                    </a:moveTo>
                    <a:lnTo>
                      <a:pt x="1289674" y="0"/>
                    </a:lnTo>
                    <a:cubicBezTo>
                      <a:pt x="1328466" y="0"/>
                      <a:pt x="1359914" y="31448"/>
                      <a:pt x="1359914" y="70240"/>
                    </a:cubicBezTo>
                    <a:lnTo>
                      <a:pt x="1359914" y="176769"/>
                    </a:lnTo>
                    <a:cubicBezTo>
                      <a:pt x="1359914" y="215562"/>
                      <a:pt x="1328466" y="247009"/>
                      <a:pt x="1289674" y="247009"/>
                    </a:cubicBezTo>
                    <a:lnTo>
                      <a:pt x="70240" y="247009"/>
                    </a:lnTo>
                    <a:cubicBezTo>
                      <a:pt x="31448" y="247009"/>
                      <a:pt x="0" y="215562"/>
                      <a:pt x="0" y="176769"/>
                    </a:cubicBezTo>
                    <a:lnTo>
                      <a:pt x="0" y="70240"/>
                    </a:lnTo>
                    <a:cubicBezTo>
                      <a:pt x="0" y="31448"/>
                      <a:pt x="31448" y="0"/>
                      <a:pt x="70240" y="0"/>
                    </a:cubicBezTo>
                    <a:close/>
                  </a:path>
                </a:pathLst>
              </a:custGeom>
              <a:solidFill>
                <a:srgbClr val="7D9B7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359914" cy="285109"/>
              </a:xfrm>
              <a:prstGeom prst="rect">
                <a:avLst/>
              </a:prstGeom>
            </p:spPr>
            <p:txBody>
              <a:bodyPr lIns="60027" tIns="60027" rIns="60027" bIns="60027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654904" y="432677"/>
              <a:ext cx="6907588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b="1" spc="-56">
                  <a:solidFill>
                    <a:srgbClr val="000000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BIOLOGICAL APPLICATIONS</a:t>
              </a:r>
              <a:endParaRPr lang="en-US" sz="2800" b="1" spc="-56">
                <a:solidFill>
                  <a:srgbClr val="000000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86840"/>
              <a:ext cx="10217395" cy="3433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 Cancer Research: Simulate how tumor cells invade healthy tissue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453390" lvl="1" indent="-226695" algn="l">
                <a:lnSpc>
                  <a:spcPts val="4200"/>
                </a:lnSpc>
                <a:buFont typeface="Arial" panose="020B0604020202020204"/>
                <a:buChar char="•"/>
              </a:pPr>
              <a:r>
                <a:rPr lang="en-US" sz="2100" b="1" u="none" strike="noStrike" spc="21">
                  <a:solidFill>
                    <a:srgbClr val="272727"/>
                  </a:solidFill>
                  <a:latin typeface="Canva Sans Medium" panose="020B0603030501040103"/>
                  <a:ea typeface="Canva Sans Medium" panose="020B0603030501040103"/>
                  <a:cs typeface="Canva Sans Medium" panose="020B0603030501040103"/>
                  <a:sym typeface="Canva Sans Medium" panose="020B0603030501040103"/>
                </a:rPr>
                <a:t>Drug Delivery: revolutionize drug design by simulating how smart medicines navigate biological systems</a:t>
              </a:r>
              <a:endParaRPr lang="en-US" sz="2100" b="1" u="none" strike="noStrike" spc="21">
                <a:solidFill>
                  <a:srgbClr val="272727"/>
                </a:solidFill>
                <a:latin typeface="Canva Sans Medium" panose="020B0603030501040103"/>
                <a:ea typeface="Canva Sans Medium" panose="020B0603030501040103"/>
                <a:cs typeface="Canva Sans Medium" panose="020B0603030501040103"/>
                <a:sym typeface="Canva Sans Medium" panose="020B0603030501040103"/>
              </a:endParaRPr>
            </a:p>
            <a:p>
              <a:pPr marL="0" lvl="0" indent="0" algn="l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75751" y="5648278"/>
            <a:ext cx="4624602" cy="711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5"/>
              </a:lnSpc>
              <a:spcBef>
                <a:spcPct val="0"/>
              </a:spcBef>
            </a:pPr>
            <a:r>
              <a:rPr lang="en-US" sz="4130" spc="-82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ANY QUESTIONS?</a:t>
            </a:r>
            <a:endParaRPr lang="en-US" sz="4130" spc="-82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19611" y="3974865"/>
            <a:ext cx="7136882" cy="142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5"/>
              </a:lnSpc>
            </a:pPr>
            <a:r>
              <a:rPr lang="en-US" sz="9685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THANK YOU!</a:t>
            </a:r>
            <a:endParaRPr lang="en-US" sz="9685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510061" y="1836106"/>
            <a:ext cx="4258328" cy="6614789"/>
          </a:xfrm>
          <a:custGeom>
            <a:avLst/>
            <a:gdLst/>
            <a:ahLst/>
            <a:cxnLst/>
            <a:rect l="l" t="t" r="r" b="b"/>
            <a:pathLst>
              <a:path w="4258328" h="6614789">
                <a:moveTo>
                  <a:pt x="0" y="0"/>
                </a:moveTo>
                <a:lnTo>
                  <a:pt x="4258328" y="0"/>
                </a:lnTo>
                <a:lnTo>
                  <a:pt x="4258328" y="6614788"/>
                </a:lnTo>
                <a:lnTo>
                  <a:pt x="0" y="661478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11477" y="2581976"/>
            <a:ext cx="205549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Team Members:</a:t>
            </a:r>
            <a:endParaRPr lang="en-US" sz="21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10061" y="3584950"/>
            <a:ext cx="4258328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Ahmed Abdelghaffar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Sherif Elgendy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Anas Elshiekh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Mostafa Ashraf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Mohammed Hagras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Sief Samaan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Ziad Ramadan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604520" lvl="1" indent="-302260" algn="l">
              <a:lnSpc>
                <a:spcPts val="3920"/>
              </a:lnSpc>
              <a:spcBef>
                <a:spcPct val="0"/>
              </a:spcBef>
              <a:buAutoNum type="arabicPeriod"/>
            </a:pPr>
            <a:r>
              <a:rPr lang="en-US" sz="28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Mazen Atlam</a:t>
            </a:r>
            <a:endParaRPr lang="en-US" sz="28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65878" y="4553946"/>
            <a:ext cx="7928961" cy="4704354"/>
          </a:xfrm>
          <a:custGeom>
            <a:avLst/>
            <a:gdLst/>
            <a:ahLst/>
            <a:cxnLst/>
            <a:rect l="l" t="t" r="r" b="b"/>
            <a:pathLst>
              <a:path w="7928961" h="4704354">
                <a:moveTo>
                  <a:pt x="0" y="0"/>
                </a:moveTo>
                <a:lnTo>
                  <a:pt x="7928962" y="0"/>
                </a:lnTo>
                <a:lnTo>
                  <a:pt x="7928962" y="4704354"/>
                </a:lnTo>
                <a:lnTo>
                  <a:pt x="0" y="470435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35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6701" y="825360"/>
            <a:ext cx="6798925" cy="1386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55"/>
              </a:lnSpc>
              <a:spcBef>
                <a:spcPct val="0"/>
              </a:spcBef>
            </a:pPr>
            <a:r>
              <a:rPr lang="en-US" sz="9600" spc="96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Overview</a:t>
            </a:r>
            <a:endParaRPr lang="en-US" sz="9600" spc="96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285882" y="2405524"/>
            <a:ext cx="11103348" cy="1454933"/>
            <a:chOff x="0" y="0"/>
            <a:chExt cx="14804464" cy="1939911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14804464" cy="1129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sz="2900" b="1" spc="28">
                  <a:solidFill>
                    <a:srgbClr val="000000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Pattern Formation</a:t>
              </a:r>
              <a:r>
                <a:rPr lang="en-US" sz="2900" spc="28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: Cell's ability to self-organize uniform systems into structured, repeating arrangements </a:t>
              </a:r>
              <a:endParaRPr lang="en-US" sz="2900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78250"/>
              <a:ext cx="14804464" cy="561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6110" lvl="1" indent="-313055" algn="l">
                <a:lnSpc>
                  <a:spcPts val="3220"/>
                </a:lnSpc>
                <a:buFont typeface="Arial" panose="020B0604020202020204"/>
                <a:buChar char="•"/>
              </a:pPr>
              <a:r>
                <a:rPr lang="en-US" sz="2900" spc="28">
                  <a:solidFill>
                    <a:srgbClr val="000000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Examples: Zebra stripes, leopard spots, sand dunes.</a:t>
              </a:r>
              <a:endParaRPr lang="en-US" sz="2900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85882" y="4371483"/>
            <a:ext cx="8879996" cy="4863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895" b="1" spc="28">
                <a:solidFill>
                  <a:srgbClr val="000000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How Patterns Emerge</a:t>
            </a:r>
            <a:endParaRPr lang="en-US" sz="2895" b="1" spc="28">
              <a:solidFill>
                <a:srgbClr val="000000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  <a:p>
            <a:pPr algn="l">
              <a:lnSpc>
                <a:spcPts val="3215"/>
              </a:lnSpc>
            </a:pPr>
          </a:p>
          <a:p>
            <a:pPr algn="l">
              <a:lnSpc>
                <a:spcPts val="3215"/>
              </a:lnSpc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Three essential ingredients: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625475" lvl="1" indent="-312420" algn="l">
              <a:lnSpc>
                <a:spcPts val="3215"/>
              </a:lnSpc>
              <a:buAutoNum type="arabicPeriod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Agents (Cells, chemicals)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250950" lvl="2" indent="-417195" algn="l">
              <a:lnSpc>
                <a:spcPts val="3215"/>
              </a:lnSpc>
              <a:buFont typeface="Arial" panose="020B0604020202020204"/>
              <a:buChar char="⚬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Basic units that interact locally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625475" lvl="1" indent="-312420" algn="l">
              <a:lnSpc>
                <a:spcPts val="3215"/>
              </a:lnSpc>
              <a:buAutoNum type="arabicPeriod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Signals (Chemicals, proteins)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250950" lvl="2" indent="-417195" algn="l">
              <a:lnSpc>
                <a:spcPts val="3215"/>
              </a:lnSpc>
              <a:buFont typeface="Arial" panose="020B0604020202020204"/>
              <a:buChar char="⚬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"Messages" that spread through di</a:t>
            </a: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ffusion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625475" lvl="1" indent="-312420" algn="l">
              <a:lnSpc>
                <a:spcPts val="3215"/>
              </a:lnSpc>
              <a:buAutoNum type="arabicPeriod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Feedback Loops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250950" lvl="2" indent="-417195" algn="l">
              <a:lnSpc>
                <a:spcPts val="3215"/>
              </a:lnSpc>
              <a:buFont typeface="Arial" panose="020B0604020202020204"/>
              <a:buChar char="⚬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Self-reinforcing interactions: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875790" lvl="3" indent="-469265" algn="l">
              <a:lnSpc>
                <a:spcPts val="3215"/>
              </a:lnSpc>
              <a:buFont typeface="Arial" panose="020B0604020202020204"/>
              <a:buChar char="￭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Activation: "Make more like me"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marL="1875790" lvl="3" indent="-469265" algn="l">
              <a:lnSpc>
                <a:spcPts val="3215"/>
              </a:lnSpc>
              <a:buFont typeface="Arial" panose="020B0604020202020204"/>
              <a:buChar char="￭"/>
            </a:pPr>
            <a:r>
              <a:rPr lang="en-US" sz="2895" spc="28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Inhibition: "Stop nearby changes"</a:t>
            </a:r>
            <a:endParaRPr lang="en-US" sz="2895" spc="28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l">
              <a:lnSpc>
                <a:spcPts val="321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34550" y="5396586"/>
            <a:ext cx="3148247" cy="4890414"/>
          </a:xfrm>
          <a:custGeom>
            <a:avLst/>
            <a:gdLst/>
            <a:ahLst/>
            <a:cxnLst/>
            <a:rect l="l" t="t" r="r" b="b"/>
            <a:pathLst>
              <a:path w="3148247" h="4890414">
                <a:moveTo>
                  <a:pt x="0" y="0"/>
                </a:moveTo>
                <a:lnTo>
                  <a:pt x="3148246" y="0"/>
                </a:lnTo>
                <a:lnTo>
                  <a:pt x="3148246" y="4890414"/>
                </a:lnTo>
                <a:lnTo>
                  <a:pt x="0" y="489041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4384938" y="0"/>
            <a:ext cx="2242785" cy="3483890"/>
          </a:xfrm>
          <a:custGeom>
            <a:avLst/>
            <a:gdLst/>
            <a:ahLst/>
            <a:cxnLst/>
            <a:rect l="l" t="t" r="r" b="b"/>
            <a:pathLst>
              <a:path w="2242785" h="3483890">
                <a:moveTo>
                  <a:pt x="0" y="0"/>
                </a:moveTo>
                <a:lnTo>
                  <a:pt x="2242785" y="0"/>
                </a:lnTo>
                <a:lnTo>
                  <a:pt x="2242785" y="3483890"/>
                </a:lnTo>
                <a:lnTo>
                  <a:pt x="0" y="348389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0316" y="977940"/>
            <a:ext cx="12954908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MATHEMATICAL FRAMEWORK: THE 3-PDE MODEL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814202" y="1817128"/>
            <a:ext cx="13469061" cy="2243744"/>
            <a:chOff x="0" y="0"/>
            <a:chExt cx="17958747" cy="2991658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17958747" cy="2991658"/>
              <a:chOff x="0" y="0"/>
              <a:chExt cx="4115505" cy="68558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115505" cy="685581"/>
              </a:xfrm>
              <a:custGeom>
                <a:avLst/>
                <a:gdLst/>
                <a:ahLst/>
                <a:cxnLst/>
                <a:rect l="l" t="t" r="r" b="b"/>
                <a:pathLst>
                  <a:path w="4115505" h="685581">
                    <a:moveTo>
                      <a:pt x="29314" y="0"/>
                    </a:moveTo>
                    <a:lnTo>
                      <a:pt x="4086190" y="0"/>
                    </a:lnTo>
                    <a:cubicBezTo>
                      <a:pt x="4102380" y="0"/>
                      <a:pt x="4115505" y="13125"/>
                      <a:pt x="4115505" y="29314"/>
                    </a:cubicBezTo>
                    <a:lnTo>
                      <a:pt x="4115505" y="656267"/>
                    </a:lnTo>
                    <a:cubicBezTo>
                      <a:pt x="4115505" y="672457"/>
                      <a:pt x="4102380" y="685581"/>
                      <a:pt x="4086190" y="685581"/>
                    </a:cubicBezTo>
                    <a:lnTo>
                      <a:pt x="29314" y="685581"/>
                    </a:lnTo>
                    <a:cubicBezTo>
                      <a:pt x="13125" y="685581"/>
                      <a:pt x="0" y="672457"/>
                      <a:pt x="0" y="656267"/>
                    </a:cubicBezTo>
                    <a:lnTo>
                      <a:pt x="0" y="29314"/>
                    </a:lnTo>
                    <a:cubicBezTo>
                      <a:pt x="0" y="13125"/>
                      <a:pt x="13125" y="0"/>
                      <a:pt x="29314" y="0"/>
                    </a:cubicBezTo>
                    <a:close/>
                  </a:path>
                </a:pathLst>
              </a:custGeom>
              <a:solidFill>
                <a:srgbClr val="CBDDD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115505" cy="723681"/>
              </a:xfrm>
              <a:prstGeom prst="rect">
                <a:avLst/>
              </a:prstGeom>
            </p:spPr>
            <p:txBody>
              <a:bodyPr lIns="43788" tIns="43788" rIns="43788" bIns="4378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 rot="0">
              <a:off x="192719" y="80159"/>
              <a:ext cx="2699024" cy="2787552"/>
              <a:chOff x="0" y="0"/>
              <a:chExt cx="6350000" cy="65582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679" r="-1679"/>
                </a:stretch>
              </a:blip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4090246" y="970280"/>
              <a:ext cx="12648353" cy="5943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</a:pPr>
              <a:r>
                <a:rPr lang="en-US" sz="230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∂u₁/∂t = D₁∇²u₁ - ∇·[χ(u₂)u₁∇u₂] + k₃u₁[φ(u₃) - u₁]</a:t>
              </a:r>
              <a:endParaRPr lang="en-US" sz="230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237653" y="146473"/>
              <a:ext cx="8083973" cy="712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95630" lvl="1" indent="-297815" algn="ctr">
                <a:lnSpc>
                  <a:spcPts val="4165"/>
                </a:lnSpc>
                <a:buFont typeface="Arial" panose="020B0604020202020204"/>
                <a:buChar char="•"/>
              </a:pPr>
              <a:r>
                <a:rPr lang="en-US" sz="2760" b="1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 Cell Density (u₁) Equation:</a:t>
              </a:r>
              <a:endParaRPr lang="en-US" sz="2760" b="1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290387" y="1657754"/>
              <a:ext cx="9778798" cy="525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</a:pPr>
              <a:r>
                <a:rPr lang="en-US" sz="230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Diffusion - Chemotaxis + Growth/Death</a:t>
              </a:r>
              <a:endParaRPr lang="en-US" sz="230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738002" y="4308922"/>
            <a:ext cx="13545261" cy="2256437"/>
            <a:chOff x="0" y="0"/>
            <a:chExt cx="18060347" cy="3008583"/>
          </a:xfrm>
        </p:grpSpPr>
        <p:grpSp>
          <p:nvGrpSpPr>
            <p:cNvPr id="16" name="Group 16"/>
            <p:cNvGrpSpPr/>
            <p:nvPr/>
          </p:nvGrpSpPr>
          <p:grpSpPr>
            <a:xfrm rot="0">
              <a:off x="0" y="0"/>
              <a:ext cx="18060347" cy="3008583"/>
              <a:chOff x="0" y="0"/>
              <a:chExt cx="4115505" cy="68558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115505" cy="685581"/>
              </a:xfrm>
              <a:custGeom>
                <a:avLst/>
                <a:gdLst/>
                <a:ahLst/>
                <a:cxnLst/>
                <a:rect l="l" t="t" r="r" b="b"/>
                <a:pathLst>
                  <a:path w="4115505" h="685581">
                    <a:moveTo>
                      <a:pt x="29150" y="0"/>
                    </a:moveTo>
                    <a:lnTo>
                      <a:pt x="4086355" y="0"/>
                    </a:lnTo>
                    <a:cubicBezTo>
                      <a:pt x="4094086" y="0"/>
                      <a:pt x="4101500" y="3071"/>
                      <a:pt x="4106967" y="8538"/>
                    </a:cubicBezTo>
                    <a:cubicBezTo>
                      <a:pt x="4112433" y="14004"/>
                      <a:pt x="4115505" y="21419"/>
                      <a:pt x="4115505" y="29150"/>
                    </a:cubicBezTo>
                    <a:lnTo>
                      <a:pt x="4115505" y="656432"/>
                    </a:lnTo>
                    <a:cubicBezTo>
                      <a:pt x="4115505" y="664163"/>
                      <a:pt x="4112433" y="671577"/>
                      <a:pt x="4106967" y="677044"/>
                    </a:cubicBezTo>
                    <a:cubicBezTo>
                      <a:pt x="4101500" y="682510"/>
                      <a:pt x="4094086" y="685581"/>
                      <a:pt x="4086355" y="685581"/>
                    </a:cubicBezTo>
                    <a:lnTo>
                      <a:pt x="29150" y="685581"/>
                    </a:lnTo>
                    <a:cubicBezTo>
                      <a:pt x="21419" y="685581"/>
                      <a:pt x="14004" y="682510"/>
                      <a:pt x="8538" y="677044"/>
                    </a:cubicBezTo>
                    <a:cubicBezTo>
                      <a:pt x="3071" y="671577"/>
                      <a:pt x="0" y="664163"/>
                      <a:pt x="0" y="656432"/>
                    </a:cubicBezTo>
                    <a:lnTo>
                      <a:pt x="0" y="29150"/>
                    </a:lnTo>
                    <a:cubicBezTo>
                      <a:pt x="0" y="21419"/>
                      <a:pt x="3071" y="14004"/>
                      <a:pt x="8538" y="8538"/>
                    </a:cubicBezTo>
                    <a:cubicBezTo>
                      <a:pt x="14004" y="3071"/>
                      <a:pt x="21419" y="0"/>
                      <a:pt x="29150" y="0"/>
                    </a:cubicBezTo>
                    <a:close/>
                  </a:path>
                </a:pathLst>
              </a:custGeom>
              <a:solidFill>
                <a:srgbClr val="CBDDD1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4115505" cy="723681"/>
              </a:xfrm>
              <a:prstGeom prst="rect">
                <a:avLst/>
              </a:prstGeom>
            </p:spPr>
            <p:txBody>
              <a:bodyPr lIns="44035" tIns="44035" rIns="44035" bIns="4403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 rot="0">
              <a:off x="193809" y="80613"/>
              <a:ext cx="2714294" cy="2803322"/>
              <a:chOff x="0" y="0"/>
              <a:chExt cx="6350000" cy="655828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679" r="-1679"/>
                </a:stretch>
              </a:blip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4113106" y="976207"/>
              <a:ext cx="10459719" cy="597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31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∂u₂/∂t = D₂∇²u₂ + k₅u₃ψ(u₁) - k₇u₁u₂ </a:t>
              </a:r>
              <a:endParaRPr lang="en-US" sz="231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978573" y="198120"/>
              <a:ext cx="9933093" cy="7162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98805" lvl="1" indent="-299720" algn="ctr">
                <a:lnSpc>
                  <a:spcPts val="4190"/>
                </a:lnSpc>
                <a:buFont typeface="Arial" panose="020B0604020202020204"/>
                <a:buChar char="•"/>
              </a:pPr>
              <a:r>
                <a:rPr lang="en-US" sz="2775" b="1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Chemoattractant (u₂) Equation: </a:t>
              </a:r>
              <a:endParaRPr lang="en-US" sz="2775" b="1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309002" y="1666217"/>
              <a:ext cx="8155518" cy="52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31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Diffusion + Production - Decay</a:t>
              </a:r>
              <a:endParaRPr lang="en-US" sz="231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738002" y="6813010"/>
            <a:ext cx="13532965" cy="2254389"/>
            <a:chOff x="0" y="0"/>
            <a:chExt cx="18043953" cy="3005852"/>
          </a:xfrm>
        </p:grpSpPr>
        <p:grpSp>
          <p:nvGrpSpPr>
            <p:cNvPr id="26" name="Group 26"/>
            <p:cNvGrpSpPr/>
            <p:nvPr/>
          </p:nvGrpSpPr>
          <p:grpSpPr>
            <a:xfrm rot="0">
              <a:off x="0" y="0"/>
              <a:ext cx="18043953" cy="3005852"/>
              <a:chOff x="0" y="0"/>
              <a:chExt cx="4115505" cy="68558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115505" cy="685581"/>
              </a:xfrm>
              <a:custGeom>
                <a:avLst/>
                <a:gdLst/>
                <a:ahLst/>
                <a:cxnLst/>
                <a:rect l="l" t="t" r="r" b="b"/>
                <a:pathLst>
                  <a:path w="4115505" h="685581">
                    <a:moveTo>
                      <a:pt x="29176" y="0"/>
                    </a:moveTo>
                    <a:lnTo>
                      <a:pt x="4086328" y="0"/>
                    </a:lnTo>
                    <a:cubicBezTo>
                      <a:pt x="4102442" y="0"/>
                      <a:pt x="4115505" y="13063"/>
                      <a:pt x="4115505" y="29176"/>
                    </a:cubicBezTo>
                    <a:lnTo>
                      <a:pt x="4115505" y="656405"/>
                    </a:lnTo>
                    <a:cubicBezTo>
                      <a:pt x="4115505" y="672519"/>
                      <a:pt x="4102442" y="685581"/>
                      <a:pt x="4086328" y="685581"/>
                    </a:cubicBezTo>
                    <a:lnTo>
                      <a:pt x="29176" y="685581"/>
                    </a:lnTo>
                    <a:cubicBezTo>
                      <a:pt x="13063" y="685581"/>
                      <a:pt x="0" y="672519"/>
                      <a:pt x="0" y="656405"/>
                    </a:cubicBezTo>
                    <a:lnTo>
                      <a:pt x="0" y="29176"/>
                    </a:lnTo>
                    <a:cubicBezTo>
                      <a:pt x="0" y="13063"/>
                      <a:pt x="13063" y="0"/>
                      <a:pt x="29176" y="0"/>
                    </a:cubicBezTo>
                    <a:close/>
                  </a:path>
                </a:pathLst>
              </a:custGeom>
              <a:solidFill>
                <a:srgbClr val="CBDDD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4115505" cy="723681"/>
              </a:xfrm>
              <a:prstGeom prst="rect">
                <a:avLst/>
              </a:prstGeom>
            </p:spPr>
            <p:txBody>
              <a:bodyPr lIns="43995" tIns="43995" rIns="43995" bIns="43995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 rot="0">
              <a:off x="193633" y="80540"/>
              <a:ext cx="2711830" cy="2800778"/>
              <a:chOff x="0" y="0"/>
              <a:chExt cx="6350000" cy="655828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36030" b="-36030"/>
                </a:stretch>
              </a:blip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4109720" y="974513"/>
              <a:ext cx="7951047" cy="5969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31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∂u₃/∂t = D₃∇²u₃ - k₈u₁η(u₃)  </a:t>
              </a:r>
              <a:endParaRPr lang="en-US" sz="231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252649" y="147400"/>
              <a:ext cx="7117917" cy="679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8170" lvl="1" indent="-299085" algn="ctr">
                <a:lnSpc>
                  <a:spcPts val="4185"/>
                </a:lnSpc>
                <a:buFont typeface="Arial" panose="020B0604020202020204"/>
                <a:buChar char="•"/>
              </a:pPr>
              <a:r>
                <a:rPr lang="en-US" sz="2770" b="1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 Stimulant (u₃) Equation :</a:t>
              </a:r>
              <a:endParaRPr lang="en-US" sz="2770" b="1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293298" y="1652151"/>
              <a:ext cx="7064568" cy="528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5"/>
                </a:lnSpc>
              </a:pPr>
              <a:r>
                <a:rPr lang="en-US" sz="2315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Diffusion - Consumption</a:t>
              </a:r>
              <a:endParaRPr lang="en-US" sz="2315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9B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74695" y="624452"/>
            <a:ext cx="16938611" cy="9038095"/>
            <a:chOff x="0" y="0"/>
            <a:chExt cx="4461198" cy="238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1198" cy="2380404"/>
            </a:xfrm>
            <a:custGeom>
              <a:avLst/>
              <a:gdLst/>
              <a:ahLst/>
              <a:cxnLst/>
              <a:rect l="l" t="t" r="r" b="b"/>
              <a:pathLst>
                <a:path w="4461198" h="2380404">
                  <a:moveTo>
                    <a:pt x="23310" y="0"/>
                  </a:moveTo>
                  <a:lnTo>
                    <a:pt x="4437888" y="0"/>
                  </a:lnTo>
                  <a:cubicBezTo>
                    <a:pt x="4444070" y="0"/>
                    <a:pt x="4449999" y="2456"/>
                    <a:pt x="4454370" y="6827"/>
                  </a:cubicBezTo>
                  <a:cubicBezTo>
                    <a:pt x="4458742" y="11199"/>
                    <a:pt x="4461198" y="17128"/>
                    <a:pt x="4461198" y="23310"/>
                  </a:cubicBezTo>
                  <a:lnTo>
                    <a:pt x="4461198" y="2357094"/>
                  </a:lnTo>
                  <a:cubicBezTo>
                    <a:pt x="4461198" y="2363276"/>
                    <a:pt x="4458742" y="2369205"/>
                    <a:pt x="4454370" y="2373576"/>
                  </a:cubicBezTo>
                  <a:cubicBezTo>
                    <a:pt x="4449999" y="2377948"/>
                    <a:pt x="4444070" y="2380404"/>
                    <a:pt x="4437888" y="2380404"/>
                  </a:cubicBezTo>
                  <a:lnTo>
                    <a:pt x="23310" y="2380404"/>
                  </a:lnTo>
                  <a:cubicBezTo>
                    <a:pt x="17128" y="2380404"/>
                    <a:pt x="11199" y="2377948"/>
                    <a:pt x="6827" y="2373576"/>
                  </a:cubicBezTo>
                  <a:cubicBezTo>
                    <a:pt x="2456" y="2369205"/>
                    <a:pt x="0" y="2363276"/>
                    <a:pt x="0" y="2357094"/>
                  </a:cubicBezTo>
                  <a:lnTo>
                    <a:pt x="0" y="23310"/>
                  </a:lnTo>
                  <a:cubicBezTo>
                    <a:pt x="0" y="17128"/>
                    <a:pt x="2456" y="11199"/>
                    <a:pt x="6827" y="6827"/>
                  </a:cubicBezTo>
                  <a:cubicBezTo>
                    <a:pt x="11199" y="2456"/>
                    <a:pt x="17128" y="0"/>
                    <a:pt x="23310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61198" cy="2418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51166" y="1071791"/>
            <a:ext cx="12896557" cy="613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0"/>
              </a:lnSpc>
            </a:pPr>
            <a:r>
              <a:rPr lang="en-US" sz="42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SOLVING COMPLEX BIOLOGICAL  PDES:</a:t>
            </a:r>
            <a:endParaRPr lang="en-US" sz="42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96627" y="3005588"/>
            <a:ext cx="426594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spc="27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CORE COMPONENTS:</a:t>
            </a:r>
            <a:endParaRPr lang="en-US" sz="2800" spc="27">
              <a:solidFill>
                <a:srgbClr val="272727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002783" y="8120056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9"/>
                </a:lnTo>
                <a:lnTo>
                  <a:pt x="0" y="50585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4002783" y="-3302409"/>
            <a:ext cx="3256517" cy="5058599"/>
          </a:xfrm>
          <a:custGeom>
            <a:avLst/>
            <a:gdLst/>
            <a:ahLst/>
            <a:cxnLst/>
            <a:rect l="l" t="t" r="r" b="b"/>
            <a:pathLst>
              <a:path w="3256517" h="5058599">
                <a:moveTo>
                  <a:pt x="0" y="0"/>
                </a:moveTo>
                <a:lnTo>
                  <a:pt x="3256517" y="0"/>
                </a:lnTo>
                <a:lnTo>
                  <a:pt x="3256517" y="5058598"/>
                </a:lnTo>
                <a:lnTo>
                  <a:pt x="0" y="505859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71227" y="1998224"/>
            <a:ext cx="12896557" cy="502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200" b="1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MODELING PATTERN FORMATION: CELLS, SIGNALS &amp; SURVIVAL</a:t>
            </a:r>
            <a:endParaRPr lang="en-US" sz="3200" b="1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1955790" y="3913892"/>
            <a:ext cx="2243292" cy="937864"/>
            <a:chOff x="0" y="0"/>
            <a:chExt cx="590826" cy="2470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0826" cy="247009"/>
            </a:xfrm>
            <a:custGeom>
              <a:avLst/>
              <a:gdLst/>
              <a:ahLst/>
              <a:cxnLst/>
              <a:rect l="l" t="t" r="r" b="b"/>
              <a:pathLst>
                <a:path w="590826" h="247009">
                  <a:moveTo>
                    <a:pt x="123505" y="0"/>
                  </a:moveTo>
                  <a:lnTo>
                    <a:pt x="467321" y="0"/>
                  </a:lnTo>
                  <a:cubicBezTo>
                    <a:pt x="535531" y="0"/>
                    <a:pt x="590826" y="55295"/>
                    <a:pt x="590826" y="123505"/>
                  </a:cubicBezTo>
                  <a:lnTo>
                    <a:pt x="590826" y="123505"/>
                  </a:lnTo>
                  <a:cubicBezTo>
                    <a:pt x="590826" y="191714"/>
                    <a:pt x="535531" y="247009"/>
                    <a:pt x="467321" y="247009"/>
                  </a:cubicBezTo>
                  <a:lnTo>
                    <a:pt x="123505" y="247009"/>
                  </a:lnTo>
                  <a:cubicBezTo>
                    <a:pt x="55295" y="247009"/>
                    <a:pt x="0" y="191714"/>
                    <a:pt x="0" y="123505"/>
                  </a:cubicBezTo>
                  <a:lnTo>
                    <a:pt x="0" y="123505"/>
                  </a:lnTo>
                  <a:cubicBezTo>
                    <a:pt x="0" y="55295"/>
                    <a:pt x="55295" y="0"/>
                    <a:pt x="123505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90826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6637549" y="3913892"/>
            <a:ext cx="2906658" cy="937864"/>
            <a:chOff x="0" y="0"/>
            <a:chExt cx="765540" cy="24700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65540" cy="247009"/>
            </a:xfrm>
            <a:custGeom>
              <a:avLst/>
              <a:gdLst/>
              <a:ahLst/>
              <a:cxnLst/>
              <a:rect l="l" t="t" r="r" b="b"/>
              <a:pathLst>
                <a:path w="765540" h="247009">
                  <a:moveTo>
                    <a:pt x="123505" y="0"/>
                  </a:moveTo>
                  <a:lnTo>
                    <a:pt x="642035" y="0"/>
                  </a:lnTo>
                  <a:cubicBezTo>
                    <a:pt x="674790" y="0"/>
                    <a:pt x="706204" y="13012"/>
                    <a:pt x="729366" y="36174"/>
                  </a:cubicBezTo>
                  <a:cubicBezTo>
                    <a:pt x="752528" y="59335"/>
                    <a:pt x="765540" y="90749"/>
                    <a:pt x="765540" y="123505"/>
                  </a:cubicBezTo>
                  <a:lnTo>
                    <a:pt x="765540" y="123505"/>
                  </a:lnTo>
                  <a:cubicBezTo>
                    <a:pt x="765540" y="191714"/>
                    <a:pt x="710245" y="247009"/>
                    <a:pt x="642035" y="247009"/>
                  </a:cubicBezTo>
                  <a:lnTo>
                    <a:pt x="123505" y="247009"/>
                  </a:lnTo>
                  <a:cubicBezTo>
                    <a:pt x="55295" y="247009"/>
                    <a:pt x="0" y="191714"/>
                    <a:pt x="0" y="123505"/>
                  </a:cubicBezTo>
                  <a:lnTo>
                    <a:pt x="0" y="123505"/>
                  </a:lnTo>
                  <a:cubicBezTo>
                    <a:pt x="0" y="55295"/>
                    <a:pt x="55295" y="0"/>
                    <a:pt x="123505" y="0"/>
                  </a:cubicBezTo>
                  <a:close/>
                </a:path>
              </a:pathLst>
            </a:custGeom>
            <a:solidFill>
              <a:srgbClr val="7D9B7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65540" cy="28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498724" y="4179179"/>
            <a:ext cx="1633683" cy="42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Agent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595680" y="4179179"/>
            <a:ext cx="1199947" cy="426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800" b="1" spc="27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rPr>
              <a:t>Role</a:t>
            </a:r>
            <a:endParaRPr lang="en-US" sz="2800" b="1" spc="27">
              <a:solidFill>
                <a:srgbClr val="272727"/>
              </a:solidFill>
              <a:latin typeface="Bitter Bold" panose="02000000000000000000"/>
              <a:ea typeface="Bitter Bold" panose="02000000000000000000"/>
              <a:cs typeface="Bitter Bold" panose="02000000000000000000"/>
              <a:sym typeface="Bitter Bold" panose="02000000000000000000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2006300" y="5111486"/>
            <a:ext cx="14255373" cy="1115568"/>
            <a:chOff x="0" y="0"/>
            <a:chExt cx="19007163" cy="148742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9050"/>
              <a:ext cx="3198979" cy="1468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5"/>
                </a:lnSpc>
              </a:pPr>
            </a:p>
            <a:p>
              <a:pPr marL="561340" lvl="1" indent="-280670" algn="l">
                <a:lnSpc>
                  <a:spcPts val="2885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Cells (u₁)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  <a:p>
              <a:pPr algn="l">
                <a:lnSpc>
                  <a:spcPts val="2885"/>
                </a:lnSpc>
              </a:p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525877" y="501650"/>
              <a:ext cx="12481287" cy="50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5"/>
                </a:lnSpc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Migrat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 via chemotaxis; proliferate/die via reactions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981045" y="6589004"/>
            <a:ext cx="14280628" cy="776478"/>
            <a:chOff x="0" y="0"/>
            <a:chExt cx="19040837" cy="103530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9050"/>
              <a:ext cx="5914767" cy="1016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2885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Chemoattractant</a:t>
              </a:r>
              <a:r>
                <a:rPr lang="en-US" sz="2600" b="1" spc="26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 (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u₂</a:t>
              </a:r>
              <a:r>
                <a:rPr lang="en-US" sz="2600" b="1" spc="26">
                  <a:solidFill>
                    <a:srgbClr val="272727"/>
                  </a:solidFill>
                  <a:latin typeface="Bitter Bold" panose="02000000000000000000"/>
                  <a:ea typeface="Bitter Bold" panose="02000000000000000000"/>
                  <a:cs typeface="Bitter Bold" panose="02000000000000000000"/>
                  <a:sym typeface="Bitter Bold" panose="02000000000000000000"/>
                </a:rPr>
                <a:t>)</a:t>
              </a:r>
              <a:endParaRPr lang="en-US" sz="2600" b="1" spc="26">
                <a:solidFill>
                  <a:srgbClr val="272727"/>
                </a:solidFill>
                <a:latin typeface="Bitter Bold" panose="02000000000000000000"/>
                <a:ea typeface="Bitter Bold" panose="02000000000000000000"/>
                <a:cs typeface="Bitter Bold" panose="02000000000000000000"/>
                <a:sym typeface="Bitter Bold" panose="02000000000000000000"/>
              </a:endParaRPr>
            </a:p>
            <a:p>
              <a:pPr algn="l">
                <a:lnSpc>
                  <a:spcPts val="2885"/>
                </a:lnSpc>
              </a:p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559550" y="19050"/>
              <a:ext cx="12481287" cy="50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5"/>
                </a:lnSpc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Guid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es cell movement (e.g., nutrients/danger signals)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2006300" y="7728388"/>
            <a:ext cx="14255373" cy="391668"/>
            <a:chOff x="0" y="0"/>
            <a:chExt cx="19007163" cy="522224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9050"/>
              <a:ext cx="5914767" cy="50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2885"/>
                </a:lnSpc>
                <a:buFont typeface="Arial" panose="020B0604020202020204"/>
                <a:buChar char="•"/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Stimulant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 (u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₃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525877" y="19050"/>
              <a:ext cx="12481287" cy="503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5"/>
                </a:lnSpc>
              </a:pP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Modulat</a:t>
              </a:r>
              <a:r>
                <a:rPr lang="en-US" sz="2600" spc="26">
                  <a:solidFill>
                    <a:srgbClr val="272727"/>
                  </a:solidFill>
                  <a:latin typeface="Bitter" panose="02000000000000000000"/>
                  <a:ea typeface="Bitter" panose="02000000000000000000"/>
                  <a:cs typeface="Bitter" panose="02000000000000000000"/>
                  <a:sym typeface="Bitter" panose="02000000000000000000"/>
                </a:rPr>
                <a:t>es cell growth/decay (e.g., growth factors)</a:t>
              </a:r>
              <a:endParaRPr lang="en-US" sz="2600" spc="26">
                <a:solidFill>
                  <a:srgbClr val="272727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9597" y="2753307"/>
            <a:ext cx="5374145" cy="8348072"/>
          </a:xfrm>
          <a:custGeom>
            <a:avLst/>
            <a:gdLst/>
            <a:ahLst/>
            <a:cxnLst/>
            <a:rect l="l" t="t" r="r" b="b"/>
            <a:pathLst>
              <a:path w="5374145" h="8348072">
                <a:moveTo>
                  <a:pt x="0" y="0"/>
                </a:moveTo>
                <a:lnTo>
                  <a:pt x="5374145" y="0"/>
                </a:lnTo>
                <a:lnTo>
                  <a:pt x="5374145" y="8348072"/>
                </a:lnTo>
                <a:lnTo>
                  <a:pt x="0" y="8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56928" y="2753307"/>
            <a:ext cx="5374145" cy="8348072"/>
          </a:xfrm>
          <a:custGeom>
            <a:avLst/>
            <a:gdLst/>
            <a:ahLst/>
            <a:cxnLst/>
            <a:rect l="l" t="t" r="r" b="b"/>
            <a:pathLst>
              <a:path w="5374145" h="8348072">
                <a:moveTo>
                  <a:pt x="0" y="0"/>
                </a:moveTo>
                <a:lnTo>
                  <a:pt x="5374144" y="0"/>
                </a:lnTo>
                <a:lnTo>
                  <a:pt x="5374144" y="8348072"/>
                </a:lnTo>
                <a:lnTo>
                  <a:pt x="0" y="8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13069" y="2753307"/>
            <a:ext cx="5374145" cy="8348072"/>
          </a:xfrm>
          <a:custGeom>
            <a:avLst/>
            <a:gdLst/>
            <a:ahLst/>
            <a:cxnLst/>
            <a:rect l="l" t="t" r="r" b="b"/>
            <a:pathLst>
              <a:path w="5374145" h="8348072">
                <a:moveTo>
                  <a:pt x="0" y="0"/>
                </a:moveTo>
                <a:lnTo>
                  <a:pt x="5374145" y="0"/>
                </a:lnTo>
                <a:lnTo>
                  <a:pt x="5374145" y="8348072"/>
                </a:lnTo>
                <a:lnTo>
                  <a:pt x="0" y="8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1184949" y="3214916"/>
            <a:ext cx="4663440" cy="2331720"/>
            <a:chOff x="0" y="0"/>
            <a:chExt cx="6350000" cy="317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6350000" y="3175000"/>
                  </a:moveTo>
                  <a:lnTo>
                    <a:pt x="0" y="3175000"/>
                  </a:lnTo>
                  <a:cubicBezTo>
                    <a:pt x="0" y="1421498"/>
                    <a:pt x="1421498" y="0"/>
                    <a:pt x="3175000" y="0"/>
                  </a:cubicBezTo>
                  <a:cubicBezTo>
                    <a:pt x="4928501" y="0"/>
                    <a:pt x="6350000" y="1421498"/>
                    <a:pt x="635000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127777" b="-127777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0">
            <a:off x="6812280" y="3214916"/>
            <a:ext cx="4663440" cy="2331720"/>
            <a:chOff x="0" y="0"/>
            <a:chExt cx="6350000" cy="317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6350000" y="3175000"/>
                  </a:moveTo>
                  <a:lnTo>
                    <a:pt x="0" y="3175000"/>
                  </a:lnTo>
                  <a:cubicBezTo>
                    <a:pt x="0" y="1421498"/>
                    <a:pt x="1421498" y="0"/>
                    <a:pt x="3175000" y="0"/>
                  </a:cubicBezTo>
                  <a:cubicBezTo>
                    <a:pt x="4928501" y="0"/>
                    <a:pt x="6350000" y="1421498"/>
                    <a:pt x="6350000" y="3175000"/>
                  </a:cubicBezTo>
                  <a:close/>
                </a:path>
              </a:pathLst>
            </a:custGeom>
            <a:blipFill>
              <a:blip r:embed="rId4"/>
              <a:stretch>
                <a:fillRect t="-127717" b="-127717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0">
            <a:off x="12368421" y="3214916"/>
            <a:ext cx="4663440" cy="2331720"/>
            <a:chOff x="0" y="0"/>
            <a:chExt cx="6350000" cy="3175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6350000" y="3175000"/>
                  </a:moveTo>
                  <a:lnTo>
                    <a:pt x="0" y="3175000"/>
                  </a:lnTo>
                  <a:cubicBezTo>
                    <a:pt x="0" y="1421498"/>
                    <a:pt x="1421498" y="0"/>
                    <a:pt x="3175000" y="0"/>
                  </a:cubicBezTo>
                  <a:cubicBezTo>
                    <a:pt x="4928501" y="0"/>
                    <a:pt x="6350000" y="1421498"/>
                    <a:pt x="6350000" y="3175000"/>
                  </a:cubicBezTo>
                  <a:close/>
                </a:path>
              </a:pathLst>
            </a:custGeom>
            <a:blipFill>
              <a:blip r:embed="rId5"/>
              <a:stretch>
                <a:fillRect t="-128173" b="-12817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72155" y="1095375"/>
            <a:ext cx="16943689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5600">
                <a:solidFill>
                  <a:srgbClr val="27272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WHY THIS MODEL DEMANDS ADVANCED NUMERICS ?</a:t>
            </a:r>
            <a:endParaRPr lang="en-US" sz="5600">
              <a:solidFill>
                <a:srgbClr val="27272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4949" y="5824875"/>
            <a:ext cx="459570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-7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NONLINEAR COUPLING</a:t>
            </a:r>
            <a:endParaRPr lang="en-US" sz="4000" spc="-79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954659" y="5824875"/>
            <a:ext cx="437868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4000" u="none" strike="noStrike" spc="-7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MASS CONSERVATION</a:t>
            </a:r>
            <a:endParaRPr lang="en-US" sz="4000" u="none" strike="noStrike" spc="-79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10800" y="5824875"/>
            <a:ext cx="4378683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4000" spc="-7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ST</a:t>
            </a:r>
            <a:r>
              <a:rPr lang="en-US" sz="4000" u="none" strike="noStrike" spc="-79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IFF DYNAMICS</a:t>
            </a:r>
            <a:endParaRPr lang="en-US" sz="4000" u="none" strike="noStrike" spc="-79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23136" y="7558425"/>
            <a:ext cx="4947881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Chem</a:t>
            </a: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otaxis: χ(u₂) = k₁/(k₂+u₂)²</a:t>
            </a:r>
            <a:endParaRPr lang="en-US" sz="2400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3136" y="8497590"/>
            <a:ext cx="525541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Reac</a:t>
            </a: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tions: φ(u₃) = k₄u₃²/(k₉ + u₃²)</a:t>
            </a:r>
            <a:endParaRPr lang="en-US" sz="2400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456928" y="7644150"/>
            <a:ext cx="537414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Cells/chem</a:t>
            </a: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icals must balance (no artificial gain/loss)</a:t>
            </a:r>
            <a:endParaRPr lang="en-US" sz="2400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07297" y="7625100"/>
            <a:ext cx="5152003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60"/>
              </a:lnSpc>
              <a:buFont typeface="Arial" panose="020B0604020202020204"/>
              <a:buChar char="•"/>
            </a:pP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Var</a:t>
            </a: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iables span orders of magnitude</a:t>
            </a:r>
            <a:endParaRPr lang="en-US" sz="2400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Bitter" panose="02000000000000000000"/>
                <a:ea typeface="Bitter" panose="02000000000000000000"/>
                <a:cs typeface="Bitter" panose="02000000000000000000"/>
                <a:sym typeface="Bitter" panose="02000000000000000000"/>
              </a:rPr>
              <a:t>(e.g., u₁ ~ 10⁸ cells/ml vs. u₂ ~ 10⁻⁶ M)</a:t>
            </a:r>
            <a:endParaRPr lang="en-US" sz="2400">
              <a:solidFill>
                <a:srgbClr val="000000"/>
              </a:solidFill>
              <a:latin typeface="Bitter" panose="02000000000000000000"/>
              <a:ea typeface="Bitter" panose="02000000000000000000"/>
              <a:cs typeface="Bitter" panose="02000000000000000000"/>
              <a:sym typeface="Bitter" panose="02000000000000000000"/>
            </a:endParaRPr>
          </a:p>
          <a:p>
            <a:pPr algn="ctr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312818" y="1028700"/>
            <a:ext cx="9662364" cy="8229600"/>
            <a:chOff x="0" y="0"/>
            <a:chExt cx="12883152" cy="1097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83152" cy="3890569"/>
            </a:xfrm>
            <a:custGeom>
              <a:avLst/>
              <a:gdLst/>
              <a:ahLst/>
              <a:cxnLst/>
              <a:rect l="l" t="t" r="r" b="b"/>
              <a:pathLst>
                <a:path w="12883152" h="3890569">
                  <a:moveTo>
                    <a:pt x="0" y="0"/>
                  </a:moveTo>
                  <a:lnTo>
                    <a:pt x="12883152" y="0"/>
                  </a:lnTo>
                  <a:lnTo>
                    <a:pt x="12883152" y="3890569"/>
                  </a:lnTo>
                  <a:lnTo>
                    <a:pt x="0" y="3890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98823" b="-132314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0">
              <a:off x="0" y="198213"/>
              <a:ext cx="12883152" cy="3526206"/>
              <a:chOff x="0" y="0"/>
              <a:chExt cx="2934960" cy="80331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934960" cy="803318"/>
              </a:xfrm>
              <a:custGeom>
                <a:avLst/>
                <a:gdLst/>
                <a:ahLst/>
                <a:cxnLst/>
                <a:rect l="l" t="t" r="r" b="b"/>
                <a:pathLst>
                  <a:path w="2934960" h="803318">
                    <a:moveTo>
                      <a:pt x="35432" y="0"/>
                    </a:moveTo>
                    <a:lnTo>
                      <a:pt x="2899528" y="0"/>
                    </a:lnTo>
                    <a:cubicBezTo>
                      <a:pt x="2919096" y="0"/>
                      <a:pt x="2934960" y="15863"/>
                      <a:pt x="2934960" y="35432"/>
                    </a:cubicBezTo>
                    <a:lnTo>
                      <a:pt x="2934960" y="767887"/>
                    </a:lnTo>
                    <a:cubicBezTo>
                      <a:pt x="2934960" y="787455"/>
                      <a:pt x="2919096" y="803318"/>
                      <a:pt x="2899528" y="803318"/>
                    </a:cubicBezTo>
                    <a:lnTo>
                      <a:pt x="35432" y="803318"/>
                    </a:lnTo>
                    <a:cubicBezTo>
                      <a:pt x="15863" y="803318"/>
                      <a:pt x="0" y="787455"/>
                      <a:pt x="0" y="767887"/>
                    </a:cubicBezTo>
                    <a:lnTo>
                      <a:pt x="0" y="35432"/>
                    </a:lnTo>
                    <a:cubicBezTo>
                      <a:pt x="0" y="15863"/>
                      <a:pt x="15863" y="0"/>
                      <a:pt x="35432" y="0"/>
                    </a:cubicBez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9525"/>
                <a:ext cx="2934960" cy="793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035"/>
                  </a:lnSpc>
                  <a:spcBef>
                    <a:spcPct val="0"/>
                  </a:spcBef>
                </a:pPr>
                <a:r>
                  <a:rPr lang="en-US" sz="3540" u="none" strike="noStrike">
                    <a:solidFill>
                      <a:srgbClr val="272727"/>
                    </a:solidFill>
                    <a:latin typeface="Lilita One" panose="02000000000000000000"/>
                    <a:ea typeface="Lilita One" panose="02000000000000000000"/>
                    <a:cs typeface="Lilita One" panose="02000000000000000000"/>
                    <a:sym typeface="Lilita One" panose="02000000000000000000"/>
                  </a:rPr>
                  <a:t>NUMERICAL SOLUTION FOR COUPLED</a:t>
                </a:r>
                <a:endParaRPr lang="en-US" sz="3540" u="none" strike="noStrike">
                  <a:solidFill>
                    <a:srgbClr val="272727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endParaRPr>
              </a:p>
              <a:p>
                <a:pPr marL="0" lvl="0" indent="0" algn="ctr">
                  <a:lnSpc>
                    <a:spcPts val="4035"/>
                  </a:lnSpc>
                  <a:spcBef>
                    <a:spcPct val="0"/>
                  </a:spcBef>
                </a:pPr>
                <a:r>
                  <a:rPr lang="en-US" sz="3540" u="none" strike="noStrike">
                    <a:solidFill>
                      <a:srgbClr val="272727"/>
                    </a:solidFill>
                    <a:latin typeface="Lilita One" panose="02000000000000000000"/>
                    <a:ea typeface="Lilita One" panose="02000000000000000000"/>
                    <a:cs typeface="Lilita One" panose="02000000000000000000"/>
                    <a:sym typeface="Lilita One" panose="02000000000000000000"/>
                  </a:rPr>
                  <a:t>REACTION-DIFFUSION PDES</a:t>
                </a:r>
                <a:endParaRPr lang="en-US" sz="3540" u="none" strike="noStrike">
                  <a:solidFill>
                    <a:srgbClr val="272727"/>
                  </a:solidFill>
                  <a:latin typeface="Lilita One" panose="02000000000000000000"/>
                  <a:ea typeface="Lilita One" panose="02000000000000000000"/>
                  <a:cs typeface="Lilita One" panose="02000000000000000000"/>
                  <a:sym typeface="Lilita One" panose="02000000000000000000"/>
                </a:endParaRPr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3124354" y="4338356"/>
              <a:ext cx="6634444" cy="6634444"/>
            </a:xfrm>
            <a:custGeom>
              <a:avLst/>
              <a:gdLst/>
              <a:ahLst/>
              <a:cxnLst/>
              <a:rect l="l" t="t" r="r" b="b"/>
              <a:pathLst>
                <a:path w="6634444" h="6634444">
                  <a:moveTo>
                    <a:pt x="0" y="0"/>
                  </a:moveTo>
                  <a:lnTo>
                    <a:pt x="6634444" y="0"/>
                  </a:lnTo>
                  <a:lnTo>
                    <a:pt x="6634444" y="6634444"/>
                  </a:lnTo>
                  <a:lnTo>
                    <a:pt x="0" y="6634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16257" y="412080"/>
            <a:ext cx="17255485" cy="9462840"/>
            <a:chOff x="0" y="0"/>
            <a:chExt cx="4544655" cy="24922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4655" cy="2492271"/>
            </a:xfrm>
            <a:custGeom>
              <a:avLst/>
              <a:gdLst/>
              <a:ahLst/>
              <a:cxnLst/>
              <a:rect l="l" t="t" r="r" b="b"/>
              <a:pathLst>
                <a:path w="4544655" h="2492271">
                  <a:moveTo>
                    <a:pt x="22882" y="0"/>
                  </a:moveTo>
                  <a:lnTo>
                    <a:pt x="4521773" y="0"/>
                  </a:lnTo>
                  <a:cubicBezTo>
                    <a:pt x="4527841" y="0"/>
                    <a:pt x="4533662" y="2411"/>
                    <a:pt x="4537953" y="6702"/>
                  </a:cubicBezTo>
                  <a:cubicBezTo>
                    <a:pt x="4542244" y="10993"/>
                    <a:pt x="4544655" y="16813"/>
                    <a:pt x="4544655" y="22882"/>
                  </a:cubicBezTo>
                  <a:lnTo>
                    <a:pt x="4544655" y="2469389"/>
                  </a:lnTo>
                  <a:cubicBezTo>
                    <a:pt x="4544655" y="2482026"/>
                    <a:pt x="4534410" y="2492271"/>
                    <a:pt x="4521773" y="2492271"/>
                  </a:cubicBezTo>
                  <a:lnTo>
                    <a:pt x="22882" y="2492271"/>
                  </a:lnTo>
                  <a:cubicBezTo>
                    <a:pt x="10245" y="2492271"/>
                    <a:pt x="0" y="2482026"/>
                    <a:pt x="0" y="2469389"/>
                  </a:cubicBezTo>
                  <a:lnTo>
                    <a:pt x="0" y="22882"/>
                  </a:lnTo>
                  <a:cubicBezTo>
                    <a:pt x="0" y="10245"/>
                    <a:pt x="10245" y="0"/>
                    <a:pt x="22882" y="0"/>
                  </a:cubicBez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544655" cy="24827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35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16257" y="412080"/>
          <a:ext cx="17255485" cy="9620250"/>
        </p:xfrm>
        <a:graphic>
          <a:graphicData uri="http://schemas.openxmlformats.org/drawingml/2006/table">
            <a:tbl>
              <a:tblPr/>
              <a:tblGrid>
                <a:gridCol w="3688412"/>
                <a:gridCol w="6218881"/>
                <a:gridCol w="7348192"/>
              </a:tblGrid>
              <a:tr h="1338802">
                <a:tc>
                  <a:txBody>
                    <a:bodyPr rtlCol="0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160"/>
                        </a:lnSpc>
                        <a:defRPr/>
                      </a:pPr>
                      <a:r>
                        <a:rPr lang="en-US" sz="4400" b="1">
                          <a:solidFill>
                            <a:srgbClr val="000000"/>
                          </a:solidFill>
                          <a:latin typeface="Bitter Bold" panose="02000000000000000000"/>
                          <a:ea typeface="Bitter Bold" panose="02000000000000000000"/>
                          <a:cs typeface="Bitter Bold" panose="02000000000000000000"/>
                          <a:sym typeface="Bitter Bold" panose="02000000000000000000"/>
                        </a:rPr>
                        <a:t>Book Solution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6160"/>
                        </a:lnSpc>
                        <a:defRPr/>
                      </a:pPr>
                      <a:r>
                        <a:rPr lang="en-US" altLang="en-US" sz="4400" b="1">
                          <a:solidFill>
                            <a:srgbClr val="000000"/>
                          </a:solidFill>
                          <a:latin typeface="Bitter Bold" panose="02000000000000000000"/>
                          <a:ea typeface="Bitter Bold" panose="02000000000000000000"/>
                          <a:cs typeface="Bitter Bold" panose="02000000000000000000"/>
                          <a:sym typeface="Bitter Bold" panose="02000000000000000000"/>
                        </a:rPr>
                        <a:t>Other </a:t>
                      </a:r>
                      <a:r>
                        <a:rPr lang="en-US" sz="4400" b="1">
                          <a:solidFill>
                            <a:srgbClr val="000000"/>
                          </a:solidFill>
                          <a:latin typeface="Bitter Bold" panose="02000000000000000000"/>
                          <a:ea typeface="Bitter Bold" panose="02000000000000000000"/>
                          <a:cs typeface="Bitter Bold" panose="02000000000000000000"/>
                          <a:sym typeface="Bitter Bold" panose="02000000000000000000"/>
                        </a:rPr>
                        <a:t>Paper Approach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245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System Type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Chemotaxis-driven </a:t>
                      </a:r>
                      <a:endParaRPr lang="en-US" sz="1100"/>
                    </a:p>
                    <a:p>
                      <a:pPr algn="ctr">
                        <a:lnSpc>
                          <a:spcPts val="3920"/>
                        </a:lnSpc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 (biomedical focus)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 panose="020B0803030501040103"/>
                        <a:ea typeface="Canva Sans Bold" panose="020B0803030501040103"/>
                        <a:cs typeface="Canva Sans Bold" panose="020B0803030501040103"/>
                        <a:sym typeface="Canva Sans Bold" panose="020B0803030501040103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 </a:t>
                      </a: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Convection-diffusion</a:t>
                      </a:r>
                      <a:endParaRPr lang="en-US" sz="1100"/>
                    </a:p>
                    <a:p>
                      <a:pPr algn="ctr">
                        <a:lnSpc>
                          <a:spcPts val="3920"/>
                        </a:lnSpc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(fluid/heat transfer focus)</a:t>
                      </a:r>
                      <a:endParaRPr lang="en-US" sz="2800" b="1">
                        <a:solidFill>
                          <a:srgbClr val="000000"/>
                        </a:solidFill>
                        <a:latin typeface="Canva Sans Bold" panose="020B0803030501040103"/>
                        <a:ea typeface="Canva Sans Bold" panose="020B0803030501040103"/>
                        <a:cs typeface="Canva Sans Bold" panose="020B0803030501040103"/>
                        <a:sym typeface="Canva Sans Bold" panose="020B0803030501040103"/>
                      </a:endParaR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245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Numerical Approach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Structured grids + MOL + ODE solvers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Meshless GFDM + RK2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245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Spatial Discretization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Structured finite differences on regular grids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Meshless GFDM with Irregular Nodes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245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Temporal Integration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Method of Lines : ODE solver for time integration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Nonlinear terms evaluated explicitly at intermediate RK2 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2467"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Stability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Relies on stiff ODE solvers</a:t>
                      </a: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3665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anva Sans Bold" panose="020B0803030501040103"/>
                          <a:ea typeface="Canva Sans Bold" panose="020B0803030501040103"/>
                          <a:cs typeface="Canva Sans Bold" panose="020B0803030501040103"/>
                          <a:sym typeface="Canva Sans Bold" panose="020B0803030501040103"/>
                        </a:rPr>
                        <a:t>Explicit RK2 requires CFL condition</a:t>
                      </a:r>
                      <a:endParaRPr lang="en-US" sz="1100"/>
                    </a:p>
                    <a:p>
                      <a:pPr algn="ctr">
                        <a:lnSpc>
                          <a:spcPts val="3665"/>
                        </a:lnSpc>
                      </a:pPr>
                    </a:p>
                    <a:p>
                      <a:pPr algn="ctr">
                        <a:lnSpc>
                          <a:spcPts val="3665"/>
                        </a:lnSpc>
                      </a:pPr>
                    </a:p>
                    <a:p>
                      <a:pPr algn="ctr">
                        <a:lnSpc>
                          <a:spcPts val="3665"/>
                        </a:lnSpc>
                      </a:pPr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2043019" y="8581548"/>
            <a:ext cx="3617761" cy="1060978"/>
          </a:xfrm>
          <a:custGeom>
            <a:avLst/>
            <a:gdLst/>
            <a:ahLst/>
            <a:cxnLst/>
            <a:rect l="l" t="t" r="r" b="b"/>
            <a:pathLst>
              <a:path w="3617761" h="1060978">
                <a:moveTo>
                  <a:pt x="0" y="0"/>
                </a:moveTo>
                <a:lnTo>
                  <a:pt x="3617761" y="0"/>
                </a:lnTo>
                <a:lnTo>
                  <a:pt x="3617761" y="1060978"/>
                </a:lnTo>
                <a:lnTo>
                  <a:pt x="0" y="106097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9429</Words>
  <Application>WPS Presentation</Application>
  <PresentationFormat>On-screen Show (4:3)</PresentationFormat>
  <Paragraphs>567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Arial</vt:lpstr>
      <vt:lpstr>SimSun</vt:lpstr>
      <vt:lpstr>Wingdings</vt:lpstr>
      <vt:lpstr>Canva Sans Bold</vt:lpstr>
      <vt:lpstr>Bitter</vt:lpstr>
      <vt:lpstr>Arial</vt:lpstr>
      <vt:lpstr>Bitter Bold</vt:lpstr>
      <vt:lpstr>Lilita One</vt:lpstr>
      <vt:lpstr>Calibri</vt:lpstr>
      <vt:lpstr>Microsoft YaHei</vt:lpstr>
      <vt:lpstr>Arial Unicode MS</vt:lpstr>
      <vt:lpstr>Canva Sans</vt:lpstr>
      <vt:lpstr>Open Sans</vt:lpstr>
      <vt:lpstr>Canva Sans Medium</vt:lpstr>
      <vt:lpstr>Aldhabi</vt:lpstr>
      <vt:lpstr>Office Theme</vt:lpstr>
      <vt:lpstr>Excel.Sheet.12</vt:lpstr>
      <vt:lpstr>Excel.Sheet.12</vt:lpstr>
      <vt:lpstr>Excel.Sheet.12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PDE Analysis of Pattern Formation in Biological Systems</dc:title>
  <dc:creator/>
  <cp:lastModifiedBy>Mazen Atlam</cp:lastModifiedBy>
  <cp:revision>4</cp:revision>
  <dcterms:created xsi:type="dcterms:W3CDTF">2006-08-16T00:00:00Z</dcterms:created>
  <dcterms:modified xsi:type="dcterms:W3CDTF">2025-06-20T16:35:37Z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A95C155750A449E2B11C9D3C579DFDE4_12</vt:lpwstr>
  </property>
  <property fmtid="{D5CDD505-2E9C-101B-9397-08002B2CF9AE}" pid="3" name="KSOProductBuildVer">
    <vt:lpwstr>1033-12.2.0.21546</vt:lpwstr>
  </property>
</Properties>
</file>